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1"/>
  </p:notesMasterIdLst>
  <p:sldIdLst>
    <p:sldId id="256" r:id="rId2"/>
    <p:sldId id="311" r:id="rId3"/>
    <p:sldId id="258" r:id="rId4"/>
    <p:sldId id="261" r:id="rId5"/>
    <p:sldId id="284" r:id="rId6"/>
    <p:sldId id="260" r:id="rId7"/>
    <p:sldId id="259" r:id="rId8"/>
    <p:sldId id="282" r:id="rId9"/>
    <p:sldId id="262" r:id="rId10"/>
    <p:sldId id="312" r:id="rId11"/>
    <p:sldId id="266" r:id="rId12"/>
    <p:sldId id="313" r:id="rId13"/>
    <p:sldId id="267" r:id="rId14"/>
    <p:sldId id="314" r:id="rId15"/>
    <p:sldId id="276" r:id="rId16"/>
    <p:sldId id="269" r:id="rId17"/>
    <p:sldId id="326" r:id="rId18"/>
    <p:sldId id="328" r:id="rId19"/>
    <p:sldId id="315" r:id="rId20"/>
    <p:sldId id="273" r:id="rId21"/>
    <p:sldId id="316" r:id="rId22"/>
    <p:sldId id="329" r:id="rId23"/>
    <p:sldId id="279" r:id="rId24"/>
    <p:sldId id="323" r:id="rId25"/>
    <p:sldId id="317" r:id="rId26"/>
    <p:sldId id="272" r:id="rId27"/>
    <p:sldId id="268" r:id="rId28"/>
    <p:sldId id="325" r:id="rId29"/>
    <p:sldId id="331" r:id="rId30"/>
    <p:sldId id="324" r:id="rId31"/>
    <p:sldId id="332" r:id="rId32"/>
    <p:sldId id="330" r:id="rId33"/>
    <p:sldId id="318" r:id="rId34"/>
    <p:sldId id="277" r:id="rId35"/>
    <p:sldId id="319" r:id="rId36"/>
    <p:sldId id="270" r:id="rId37"/>
    <p:sldId id="320" r:id="rId38"/>
    <p:sldId id="286" r:id="rId39"/>
    <p:sldId id="287" r:id="rId40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ExtraBold" panose="020B0906030804020204" pitchFamily="34" charset="0"/>
      <p:bold r:id="rId50"/>
      <p:boldItalic r:id="rId51"/>
    </p:embeddedFont>
    <p:embeddedFont>
      <p:font typeface="Open Sans SemiBold" panose="020B0706030804020204" pitchFamily="34" charset="0"/>
      <p:regular r:id="rId52"/>
      <p:bold r:id="rId53"/>
      <p:italic r:id="rId54"/>
      <p:boldItalic r:id="rId55"/>
    </p:embeddedFont>
    <p:embeddedFont>
      <p:font typeface="Overpass" panose="020B0604020202020204" charset="0"/>
      <p:regular r:id="rId56"/>
      <p:bold r:id="rId57"/>
      <p:italic r:id="rId58"/>
      <p:boldItalic r:id="rId59"/>
    </p:embeddedFont>
    <p:embeddedFont>
      <p:font typeface="Overpass Black" panose="020B0604020202020204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59B13-FEB4-4B7F-8463-38DC0FCB4D66}">
  <a:tblStyle styleId="{0C759B13-FEB4-4B7F-8463-38DC0FCB4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887EDAA8-2146-CB05-005F-E19210D1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D486C5EF-A0E2-84D6-6D03-84197AEC5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9A9040C4-30E6-5333-E2FE-9713FF78E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6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A7FCBB5-4C1B-8819-B4E7-96CF549E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EF309106-0023-48C4-B23D-29B4BD2C4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AF2B3E95-0164-04F4-4278-4DD667721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92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D6A1FC8-4AC9-52B0-216D-8AC2006D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C9DE2ED4-D5F4-1D12-5A4C-20B4DDCCE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45039DF2-547E-B697-F9B0-6F2E6AE44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2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2373D391-258D-3F9D-6D38-8CF3667D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159B3152-BAFD-3600-BEC5-2AE5C5ED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AD3D3032-B9A7-BE50-1D3D-7ACB1576E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10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C117A0E3-BD20-526A-99AE-CD0BB0DB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B690EBDC-E4F5-5C52-1891-0832514BD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25BFAAD6-3BA3-56D1-1AC7-B13F66B08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8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>
          <a:extLst>
            <a:ext uri="{FF2B5EF4-FFF2-40B4-BE49-F238E27FC236}">
              <a16:creationId xmlns:a16="http://schemas.microsoft.com/office/drawing/2014/main" id="{24F93062-4002-CEE4-9C7F-0FE5B647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>
            <a:extLst>
              <a:ext uri="{FF2B5EF4-FFF2-40B4-BE49-F238E27FC236}">
                <a16:creationId xmlns:a16="http://schemas.microsoft.com/office/drawing/2014/main" id="{9A91BE82-EB82-C564-EFCC-0F77C3A77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>
            <a:extLst>
              <a:ext uri="{FF2B5EF4-FFF2-40B4-BE49-F238E27FC236}">
                <a16:creationId xmlns:a16="http://schemas.microsoft.com/office/drawing/2014/main" id="{D64F0B24-16A6-0206-E859-5089A5CF9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1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>
          <a:extLst>
            <a:ext uri="{FF2B5EF4-FFF2-40B4-BE49-F238E27FC236}">
              <a16:creationId xmlns:a16="http://schemas.microsoft.com/office/drawing/2014/main" id="{0052C9D4-26D3-F749-C579-13A60541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a75a9251e8_1_324:notes">
            <a:extLst>
              <a:ext uri="{FF2B5EF4-FFF2-40B4-BE49-F238E27FC236}">
                <a16:creationId xmlns:a16="http://schemas.microsoft.com/office/drawing/2014/main" id="{2C7ED606-75AA-C95F-3E84-94310E666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a75a9251e8_1_324:notes">
            <a:extLst>
              <a:ext uri="{FF2B5EF4-FFF2-40B4-BE49-F238E27FC236}">
                <a16:creationId xmlns:a16="http://schemas.microsoft.com/office/drawing/2014/main" id="{1B694750-E21B-5576-9BD9-49C320365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4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E434EB51-93CC-7951-5C16-123D1B78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24DD3DEC-20B4-360B-6EBC-357086795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9CD9B863-4F0A-661D-A360-1474A241C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11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a75a9251e8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a75a9251e8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>
          <a:extLst>
            <a:ext uri="{FF2B5EF4-FFF2-40B4-BE49-F238E27FC236}">
              <a16:creationId xmlns:a16="http://schemas.microsoft.com/office/drawing/2014/main" id="{133483D3-A931-D99E-1DE1-20F4FA75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7274a1822_0_796:notes">
            <a:extLst>
              <a:ext uri="{FF2B5EF4-FFF2-40B4-BE49-F238E27FC236}">
                <a16:creationId xmlns:a16="http://schemas.microsoft.com/office/drawing/2014/main" id="{9F27AFD2-81A6-43F0-1FF0-3B3FFF458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7274a1822_0_796:notes">
            <a:extLst>
              <a:ext uri="{FF2B5EF4-FFF2-40B4-BE49-F238E27FC236}">
                <a16:creationId xmlns:a16="http://schemas.microsoft.com/office/drawing/2014/main" id="{89C49F9B-F499-A1B6-34A8-A667B27FF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2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65E66378-7DB1-F5E5-6DE7-9C860566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>
            <a:extLst>
              <a:ext uri="{FF2B5EF4-FFF2-40B4-BE49-F238E27FC236}">
                <a16:creationId xmlns:a16="http://schemas.microsoft.com/office/drawing/2014/main" id="{2D496812-016E-FC0F-F3AD-064B84567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>
            <a:extLst>
              <a:ext uri="{FF2B5EF4-FFF2-40B4-BE49-F238E27FC236}">
                <a16:creationId xmlns:a16="http://schemas.microsoft.com/office/drawing/2014/main" id="{0E4610F3-F144-95B4-292A-9F1EE3221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000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89C155A-B025-493E-066C-E90C9F63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05040FD4-4F42-7734-915C-71EF6D412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F2843A78-BB01-126E-FA02-197B6C8A5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171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E44771C0-619E-39D3-A1B4-5AC666EB6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056F647B-8435-012C-25D8-C398F4287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6B0CD233-C9A8-AA65-0D2D-5D2F58F56E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66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493D4E65-CE83-F3FD-2E0F-ACF215BF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228C6B8A-8437-1CA3-AAD5-88397FE77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CFFB932-38D0-BC02-6573-708B35E0E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92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7" r:id="rId12"/>
    <p:sldLayoutId id="2147483669" r:id="rId13"/>
    <p:sldLayoutId id="2147483670" r:id="rId14"/>
    <p:sldLayoutId id="2147483671" r:id="rId15"/>
    <p:sldLayoutId id="2147483672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ecologiaverde.com/como-se-contamina-el-agua-2671.html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746955" y="48637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923275"/>
            <a:ext cx="6291000" cy="1259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MODELANDO LA PUREZA, ANÁLISIS DE LA CALIDAD DEL AGUA CON MACHINE LEARNING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supervisado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2AD2DF3-A844-2707-1AF5-FF79EDD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23BFC2C3-BD03-A886-3639-2353CE5F7A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pretendemos conseguir con este proyecto?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B28BBA29-1DC5-1EA6-F206-E66995D4F3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FDDE599-061A-4271-E86E-9308567448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8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pic>
        <p:nvPicPr>
          <p:cNvPr id="2288" name="Google Shape;2288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9" name="Google Shape;2289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0" name="Google Shape;2290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4" name="Google Shape;2294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0" name="Google Shape;2310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2" name="Google Shape;2312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3" name="Google Shape;2313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7" name="Google Shape;2317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8" name="Google Shape;2318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8"/>
          <p:cNvSpPr txBox="1">
            <a:spLocks noGrp="1"/>
          </p:cNvSpPr>
          <p:nvPr>
            <p:ph type="subTitle" idx="1"/>
          </p:nvPr>
        </p:nvSpPr>
        <p:spPr>
          <a:xfrm>
            <a:off x="540319" y="3218602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Modelos de clasificación binaria supervisados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resampleados vs desequilibrados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5"/>
          </p:nvPr>
        </p:nvSpPr>
        <p:spPr>
          <a:xfrm>
            <a:off x="5816948" y="3385010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Exploración de patrones ocultos con Aprendizaje No Supervisado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98BE9C7-761D-7249-FB55-906CC372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260E1DB-B2A9-2D69-B894-B61384ED1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nos aportará con respecto a otros?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40B92F7-8304-AC85-C4E8-A01462F0C7D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12B5B5E-A09C-AEB3-1BEA-B498E43F7E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del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para target desbalanceados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4" name="Google Shape;2334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RF, XGBOOST,Gradient Boosting…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tras oversampling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49919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Regresion logistica, SVC,DecissionTree, modelos de ensembles…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PCA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Reducción de dimensionalidad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KMeans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Clusters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1" name="Google Shape;23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9" name="Google Shape;2349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0" name="Google Shape;2350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que probaremos</a:t>
            </a:r>
            <a:endParaRPr dirty="0"/>
          </a:p>
        </p:txBody>
      </p:sp>
      <p:grpSp>
        <p:nvGrpSpPr>
          <p:cNvPr id="2354" name="Google Shape;2354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5" name="Google Shape;2355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6" name="Google Shape;2356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7" name="Google Shape;2357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91D6D485-7842-C49C-32FF-AFD22C4B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F1F3363B-F69A-CC64-222C-82D67147C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EDA inicial, limpieza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19FE0B09-7795-1472-7B13-E0299F31CE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02BF5DA-26BA-5535-568E-2E68C38E85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Obtención y procesamiento de los datos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817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505048" y="1570836"/>
            <a:ext cx="1911874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5380033" y="2828347"/>
            <a:ext cx="1911874" cy="5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1377021" y="156690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waterQuality1.csv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2" name="Google Shape;2642;p58"/>
          <p:cNvSpPr txBox="1"/>
          <p:nvPr/>
        </p:nvSpPr>
        <p:spPr>
          <a:xfrm>
            <a:off x="1458693" y="2094601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7999 filas, 21 columnas de contaminantes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5290800" y="2809550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Water_potability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4" name="Google Shape;2644;p58"/>
          <p:cNvSpPr txBox="1"/>
          <p:nvPr/>
        </p:nvSpPr>
        <p:spPr>
          <a:xfrm>
            <a:off x="5380033" y="3337250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3276 filas, 10 columnas de propiedades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6" name="Google Shape;2646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3" name="Google Shape;2641;p58">
            <a:extLst>
              <a:ext uri="{FF2B5EF4-FFF2-40B4-BE49-F238E27FC236}">
                <a16:creationId xmlns:a16="http://schemas.microsoft.com/office/drawing/2014/main" id="{33DEE2A1-466B-10AD-D7F8-27EAE936953B}"/>
              </a:ext>
            </a:extLst>
          </p:cNvPr>
          <p:cNvSpPr txBox="1"/>
          <p:nvPr/>
        </p:nvSpPr>
        <p:spPr>
          <a:xfrm>
            <a:off x="863770" y="3188462"/>
            <a:ext cx="33168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800" dirty="0">
                <a:hlinkClick r:id="rId5"/>
              </a:rPr>
              <a:t> https://www.kaggle.com/datasets/mssmartypants/water-quality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EC8200-C7DA-EC23-263F-65ACA4226BD1}"/>
              </a:ext>
            </a:extLst>
          </p:cNvPr>
          <p:cNvSpPr txBox="1"/>
          <p:nvPr/>
        </p:nvSpPr>
        <p:spPr>
          <a:xfrm>
            <a:off x="4804311" y="1437704"/>
            <a:ext cx="283464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s-ES" sz="1400" dirty="0">
                <a:hlinkClick r:id="rId5"/>
              </a:rPr>
              <a:t> </a:t>
            </a:r>
            <a:r>
              <a:rPr lang="es-ES" sz="1600" dirty="0">
                <a:hlinkClick r:id="rId5"/>
              </a:rPr>
              <a:t>https://www.kaggle.com/datasets/adityakadiwal/water-potability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y transformación</a:t>
            </a:r>
            <a:endParaRPr dirty="0"/>
          </a:p>
        </p:txBody>
      </p:sp>
      <p:pic>
        <p:nvPicPr>
          <p:cNvPr id="2396" name="Google Shape;2396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51"/>
          <p:cNvSpPr txBox="1">
            <a:spLocks noGrp="1"/>
          </p:cNvSpPr>
          <p:nvPr>
            <p:ph type="title"/>
          </p:nvPr>
        </p:nvSpPr>
        <p:spPr>
          <a:xfrm>
            <a:off x="1698616" y="1400049"/>
            <a:ext cx="29848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Transformación a numérico</a:t>
            </a:r>
            <a:endParaRPr dirty="0"/>
          </a:p>
        </p:txBody>
      </p:sp>
      <p:sp>
        <p:nvSpPr>
          <p:cNvPr id="2401" name="Google Shape;2401;p51"/>
          <p:cNvSpPr txBox="1">
            <a:spLocks noGrp="1"/>
          </p:cNvSpPr>
          <p:nvPr>
            <p:ph type="subTitle" idx="1"/>
          </p:nvPr>
        </p:nvSpPr>
        <p:spPr>
          <a:xfrm>
            <a:off x="1683232" y="1716492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Columnas calidad[’</a:t>
            </a:r>
            <a:r>
              <a:rPr lang="es-ES" dirty="0" err="1"/>
              <a:t>is_safe</a:t>
            </a:r>
            <a:r>
              <a:rPr lang="es-ES" dirty="0"/>
              <a:t>’] y calidad[‘</a:t>
            </a:r>
            <a:r>
              <a:rPr lang="es-ES" dirty="0" err="1"/>
              <a:t>ammonia</a:t>
            </a:r>
            <a:r>
              <a:rPr lang="es-ES" dirty="0"/>
              <a:t>’]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2" name="Google Shape;2402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Revisión del target</a:t>
            </a: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subTitle" idx="3"/>
          </p:nvPr>
        </p:nvSpPr>
        <p:spPr>
          <a:xfrm>
            <a:off x="4842411" y="1963359"/>
            <a:ext cx="3279686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Muy desbalanceado en calidad y algo desbalanceado en potabilidad</a:t>
            </a:r>
            <a:endParaRPr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title" idx="4"/>
          </p:nvPr>
        </p:nvSpPr>
        <p:spPr>
          <a:xfrm>
            <a:off x="1698616" y="3004407"/>
            <a:ext cx="33839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 del target tras el cambio a numérico</a:t>
            </a:r>
            <a:endParaRPr dirty="0"/>
          </a:p>
        </p:txBody>
      </p:sp>
      <p:sp>
        <p:nvSpPr>
          <p:cNvPr id="2406" name="Google Shape;2406;p51"/>
          <p:cNvSpPr txBox="1">
            <a:spLocks noGrp="1"/>
          </p:cNvSpPr>
          <p:nvPr>
            <p:ph type="title" idx="6"/>
          </p:nvPr>
        </p:nvSpPr>
        <p:spPr>
          <a:xfrm flipH="1">
            <a:off x="4550332" y="30276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subTitle" idx="7"/>
          </p:nvPr>
        </p:nvSpPr>
        <p:spPr>
          <a:xfrm>
            <a:off x="4397688" y="3619626"/>
            <a:ext cx="306264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Dataset de potabilidad, solo para aprendizaje no supervisado</a:t>
            </a:r>
            <a:endParaRPr dirty="0"/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09" name="Google Shape;2409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2" name="Google Shape;2412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5" name="Google Shape;2415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7" name="Google Shape;2427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29" name="Google Shape;2429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1" name="Google Shape;2431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2" name="Google Shape;2432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6" name="Google Shape;2436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401;p51">
            <a:extLst>
              <a:ext uri="{FF2B5EF4-FFF2-40B4-BE49-F238E27FC236}">
                <a16:creationId xmlns:a16="http://schemas.microsoft.com/office/drawing/2014/main" id="{063AD04D-E13E-9F3F-2E27-296387127725}"/>
              </a:ext>
            </a:extLst>
          </p:cNvPr>
          <p:cNvSpPr txBox="1">
            <a:spLocks/>
          </p:cNvSpPr>
          <p:nvPr/>
        </p:nvSpPr>
        <p:spPr>
          <a:xfrm>
            <a:off x="1674148" y="329427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s-ES" dirty="0" err="1"/>
              <a:t>Dataset</a:t>
            </a:r>
            <a:r>
              <a:rPr lang="es-ES" dirty="0"/>
              <a:t> de calidad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5379-5650-DA3D-6EB0-BC615B08B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QUALITY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D650C5-A190-95B7-3A67-2FB757E7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7" y="1432315"/>
            <a:ext cx="3421134" cy="30863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51B534-6DD1-386B-E0D1-0791DBAC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24" y="1127399"/>
            <a:ext cx="3365482" cy="2619722"/>
          </a:xfrm>
          <a:prstGeom prst="rect">
            <a:avLst/>
          </a:prstGeom>
        </p:spPr>
      </p:pic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DF021FE6-368F-50B2-02CB-B3218B3951AB}"/>
              </a:ext>
            </a:extLst>
          </p:cNvPr>
          <p:cNvSpPr txBox="1"/>
          <p:nvPr/>
        </p:nvSpPr>
        <p:spPr>
          <a:xfrm>
            <a:off x="5247981" y="374712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0694CF28-64D7-A1DA-2B99-D40A6C00123D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912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B45E-9A3A-1E01-5A3C-C51BC019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CCF9-3CFF-C258-15D3-E4F259892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POTABILIDAD 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455EE853-B8FF-E580-3799-1F92C1E66C7A}"/>
              </a:ext>
            </a:extLst>
          </p:cNvPr>
          <p:cNvSpPr txBox="1"/>
          <p:nvPr/>
        </p:nvSpPr>
        <p:spPr>
          <a:xfrm>
            <a:off x="5491821" y="367970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5C465B92-D2E2-187E-DD2C-AA5B74303677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40937-9AE3-2D32-6179-C5DEED7C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349808"/>
            <a:ext cx="3861179" cy="35346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4F6711-D3A6-DD3F-C7C1-F2F9F0F9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199947"/>
            <a:ext cx="3132054" cy="2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886E2EA-F6F2-4D39-412E-8EAE7F4B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4C433E4-E22F-6B8E-6B4A-F957CF346C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¿Transformaciones?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56193E8-54E2-1E36-413E-D43110FD21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B290DA91-64A5-29FE-88D2-9F599F376E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Feature Engineering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0733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>
          <a:extLst>
            <a:ext uri="{FF2B5EF4-FFF2-40B4-BE49-F238E27FC236}">
              <a16:creationId xmlns:a16="http://schemas.microsoft.com/office/drawing/2014/main" id="{664F87DB-7C3F-21B7-EE60-D61697B5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>
            <a:extLst>
              <a:ext uri="{FF2B5EF4-FFF2-40B4-BE49-F238E27FC236}">
                <a16:creationId xmlns:a16="http://schemas.microsoft.com/office/drawing/2014/main" id="{CF6F90C9-D79F-4291-8E1C-2AA542A06874}"/>
              </a:ext>
            </a:extLst>
          </p:cNvPr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>
            <a:extLst>
              <a:ext uri="{FF2B5EF4-FFF2-40B4-BE49-F238E27FC236}">
                <a16:creationId xmlns:a16="http://schemas.microsoft.com/office/drawing/2014/main" id="{4EFBE9CB-97DD-A2AE-1584-DD90F8BB880B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>
            <a:extLst>
              <a:ext uri="{FF2B5EF4-FFF2-40B4-BE49-F238E27FC236}">
                <a16:creationId xmlns:a16="http://schemas.microsoft.com/office/drawing/2014/main" id="{7AC6A33C-D80A-8CC1-318F-E7F7474F6AE3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>
            <a:extLst>
              <a:ext uri="{FF2B5EF4-FFF2-40B4-BE49-F238E27FC236}">
                <a16:creationId xmlns:a16="http://schemas.microsoft.com/office/drawing/2014/main" id="{D6213AA5-923D-F99C-1F79-F4407B0FD040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08604" y="329434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>
            <a:extLst>
              <a:ext uri="{FF2B5EF4-FFF2-40B4-BE49-F238E27FC236}">
                <a16:creationId xmlns:a16="http://schemas.microsoft.com/office/drawing/2014/main" id="{A06BB5C7-6D7E-9183-2354-A570B2ACFCBD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>
            <a:extLst>
              <a:ext uri="{FF2B5EF4-FFF2-40B4-BE49-F238E27FC236}">
                <a16:creationId xmlns:a16="http://schemas.microsoft.com/office/drawing/2014/main" id="{B93D7412-16D9-9148-9370-153C1391BBE2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>
            <a:extLst>
              <a:ext uri="{FF2B5EF4-FFF2-40B4-BE49-F238E27FC236}">
                <a16:creationId xmlns:a16="http://schemas.microsoft.com/office/drawing/2014/main" id="{565DA3D5-28FF-8068-1CD8-D18A9F2ADDDF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>
            <a:extLst>
              <a:ext uri="{FF2B5EF4-FFF2-40B4-BE49-F238E27FC236}">
                <a16:creationId xmlns:a16="http://schemas.microsoft.com/office/drawing/2014/main" id="{9575DBE2-D738-7602-1B49-BA45E9343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>
            <a:extLst>
              <a:ext uri="{FF2B5EF4-FFF2-40B4-BE49-F238E27FC236}">
                <a16:creationId xmlns:a16="http://schemas.microsoft.com/office/drawing/2014/main" id="{5159E810-14F1-B922-73D9-6702A1C8CE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38664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50" name="Google Shape;2150;p40">
            <a:extLst>
              <a:ext uri="{FF2B5EF4-FFF2-40B4-BE49-F238E27FC236}">
                <a16:creationId xmlns:a16="http://schemas.microsoft.com/office/drawing/2014/main" id="{613C29DC-C350-A084-E499-74532D83AFD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>
            <a:extLst>
              <a:ext uri="{FF2B5EF4-FFF2-40B4-BE49-F238E27FC236}">
                <a16:creationId xmlns:a16="http://schemas.microsoft.com/office/drawing/2014/main" id="{F33369C4-DFD0-6D14-D5EA-2EE75C42FB6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>
            <a:extLst>
              <a:ext uri="{FF2B5EF4-FFF2-40B4-BE49-F238E27FC236}">
                <a16:creationId xmlns:a16="http://schemas.microsoft.com/office/drawing/2014/main" id="{0D4037FB-C8EA-C106-C98F-623AC00DC84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>
            <a:extLst>
              <a:ext uri="{FF2B5EF4-FFF2-40B4-BE49-F238E27FC236}">
                <a16:creationId xmlns:a16="http://schemas.microsoft.com/office/drawing/2014/main" id="{D10BFC25-619A-A1E4-E72C-F42A050C6E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>
            <a:extLst>
              <a:ext uri="{FF2B5EF4-FFF2-40B4-BE49-F238E27FC236}">
                <a16:creationId xmlns:a16="http://schemas.microsoft.com/office/drawing/2014/main" id="{D3EDE382-E910-AA96-D4A9-9B723C871CCE}"/>
              </a:ext>
            </a:extLst>
          </p:cNvPr>
          <p:cNvSpPr txBox="1">
            <a:spLocks noGrp="1"/>
          </p:cNvSpPr>
          <p:nvPr>
            <p:ph type="ctrTitle" idx="7"/>
          </p:nvPr>
        </p:nvSpPr>
        <p:spPr>
          <a:xfrm>
            <a:off x="4019428" y="319854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2156" name="Google Shape;2156;p40">
            <a:extLst>
              <a:ext uri="{FF2B5EF4-FFF2-40B4-BE49-F238E27FC236}">
                <a16:creationId xmlns:a16="http://schemas.microsoft.com/office/drawing/2014/main" id="{AF8BB596-C732-637A-D2F2-C9BA0257A6B5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6688380" y="3267400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Probando modelos</a:t>
            </a:r>
            <a:endParaRPr dirty="0"/>
          </a:p>
        </p:txBody>
      </p:sp>
      <p:sp>
        <p:nvSpPr>
          <p:cNvPr id="2157" name="Google Shape;2157;p40">
            <a:extLst>
              <a:ext uri="{FF2B5EF4-FFF2-40B4-BE49-F238E27FC236}">
                <a16:creationId xmlns:a16="http://schemas.microsoft.com/office/drawing/2014/main" id="{95E710AC-E08D-0551-4C05-057AE56D92B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Seleccionando modelos óptimos</a:t>
            </a:r>
            <a:endParaRPr dirty="0"/>
          </a:p>
        </p:txBody>
      </p:sp>
      <p:sp>
        <p:nvSpPr>
          <p:cNvPr id="2158" name="Google Shape;2158;p40">
            <a:extLst>
              <a:ext uri="{FF2B5EF4-FFF2-40B4-BE49-F238E27FC236}">
                <a16:creationId xmlns:a16="http://schemas.microsoft.com/office/drawing/2014/main" id="{13D529A4-9525-759D-AE79-5F3D8FEB783F}"/>
              </a:ext>
            </a:extLst>
          </p:cNvPr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219585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del modelo</a:t>
            </a:r>
            <a:endParaRPr dirty="0"/>
          </a:p>
        </p:txBody>
      </p:sp>
      <p:sp>
        <p:nvSpPr>
          <p:cNvPr id="2159" name="Google Shape;2159;p40">
            <a:extLst>
              <a:ext uri="{FF2B5EF4-FFF2-40B4-BE49-F238E27FC236}">
                <a16:creationId xmlns:a16="http://schemas.microsoft.com/office/drawing/2014/main" id="{79886136-5646-5BF6-C637-D11E67EB9590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nos aportará con respecto a otros?</a:t>
            </a:r>
            <a:endParaRPr dirty="0"/>
          </a:p>
        </p:txBody>
      </p:sp>
      <p:sp>
        <p:nvSpPr>
          <p:cNvPr id="2160" name="Google Shape;2160;p40">
            <a:extLst>
              <a:ext uri="{FF2B5EF4-FFF2-40B4-BE49-F238E27FC236}">
                <a16:creationId xmlns:a16="http://schemas.microsoft.com/office/drawing/2014/main" id="{83E5FC5B-92FC-B9AC-6CBA-E7CDB007B746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1634843" y="346629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Obtención y procesamiento de los datos</a:t>
            </a:r>
            <a:endParaRPr dirty="0"/>
          </a:p>
        </p:txBody>
      </p:sp>
      <p:sp>
        <p:nvSpPr>
          <p:cNvPr id="2161" name="Google Shape;2161;p40">
            <a:extLst>
              <a:ext uri="{FF2B5EF4-FFF2-40B4-BE49-F238E27FC236}">
                <a16:creationId xmlns:a16="http://schemas.microsoft.com/office/drawing/2014/main" id="{EDFFCC6D-3D56-9CCD-E58A-D2309CF4771B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56600" y="3709568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EDA inicial, limpieza.</a:t>
            </a:r>
            <a:endParaRPr dirty="0"/>
          </a:p>
        </p:txBody>
      </p:sp>
      <p:sp>
        <p:nvSpPr>
          <p:cNvPr id="2162" name="Google Shape;2162;p40">
            <a:extLst>
              <a:ext uri="{FF2B5EF4-FFF2-40B4-BE49-F238E27FC236}">
                <a16:creationId xmlns:a16="http://schemas.microsoft.com/office/drawing/2014/main" id="{E28F8999-04C6-710D-BB21-0821B19E0DC8}"/>
              </a:ext>
            </a:extLst>
          </p:cNvPr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 y contexto</a:t>
            </a:r>
            <a:endParaRPr dirty="0"/>
          </a:p>
        </p:txBody>
      </p:sp>
      <p:sp>
        <p:nvSpPr>
          <p:cNvPr id="2163" name="Google Shape;2163;p40">
            <a:extLst>
              <a:ext uri="{FF2B5EF4-FFF2-40B4-BE49-F238E27FC236}">
                <a16:creationId xmlns:a16="http://schemas.microsoft.com/office/drawing/2014/main" id="{86DCFD06-60F9-4042-719E-8F1C95593486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¿Por qué estudiar la calidad del agua?</a:t>
            </a:r>
            <a:endParaRPr dirty="0"/>
          </a:p>
        </p:txBody>
      </p:sp>
      <p:sp>
        <p:nvSpPr>
          <p:cNvPr id="2164" name="Google Shape;2164;p40">
            <a:extLst>
              <a:ext uri="{FF2B5EF4-FFF2-40B4-BE49-F238E27FC236}">
                <a16:creationId xmlns:a16="http://schemas.microsoft.com/office/drawing/2014/main" id="{EFDF3822-8363-73E8-AE59-DB5B29682772}"/>
              </a:ext>
            </a:extLst>
          </p:cNvPr>
          <p:cNvSpPr txBox="1">
            <a:spLocks noGrp="1"/>
          </p:cNvSpPr>
          <p:nvPr>
            <p:ph type="ctrTitle" idx="19"/>
          </p:nvPr>
        </p:nvSpPr>
        <p:spPr>
          <a:xfrm>
            <a:off x="4160247" y="14420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165" name="Google Shape;2165;p40">
            <a:extLst>
              <a:ext uri="{FF2B5EF4-FFF2-40B4-BE49-F238E27FC236}">
                <a16:creationId xmlns:a16="http://schemas.microsoft.com/office/drawing/2014/main" id="{45006E1D-31F4-C1CB-65EB-FA4F77276DD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4073219" y="1756329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pretendemos conseguir con este proyecto?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7A4770D4-46AE-1C62-495D-312B53A6F12B}"/>
              </a:ext>
            </a:extLst>
          </p:cNvPr>
          <p:cNvSpPr txBox="1">
            <a:spLocks/>
          </p:cNvSpPr>
          <p:nvPr/>
        </p:nvSpPr>
        <p:spPr>
          <a:xfrm>
            <a:off x="4000757" y="351529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¿Transformaciones?</a:t>
            </a:r>
          </a:p>
        </p:txBody>
      </p:sp>
    </p:spTree>
    <p:extLst>
      <p:ext uri="{BB962C8B-B14F-4D97-AF65-F5344CB8AC3E}">
        <p14:creationId xmlns:p14="http://schemas.microsoft.com/office/powerpoint/2010/main" val="78145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pic>
        <p:nvPicPr>
          <p:cNvPr id="2578" name="Google Shape;2578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519312" y="33227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60962" y="14048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55"/>
          <p:cNvSpPr txBox="1">
            <a:spLocks noGrp="1"/>
          </p:cNvSpPr>
          <p:nvPr>
            <p:ph type="title" idx="4294967295"/>
          </p:nvPr>
        </p:nvSpPr>
        <p:spPr>
          <a:xfrm>
            <a:off x="3095102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Accion 1</a:t>
            </a:r>
            <a:endParaRPr sz="1600" dirty="0"/>
          </a:p>
        </p:txBody>
      </p:sp>
      <p:sp>
        <p:nvSpPr>
          <p:cNvPr id="2584" name="Google Shape;2584;p55"/>
          <p:cNvSpPr txBox="1">
            <a:spLocks noGrp="1"/>
          </p:cNvSpPr>
          <p:nvPr>
            <p:ph type="subTitle" idx="4294967295"/>
          </p:nvPr>
        </p:nvSpPr>
        <p:spPr>
          <a:xfrm>
            <a:off x="3095101" y="1807169"/>
            <a:ext cx="1544763" cy="910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Modelos menos sensibles al desbalanceo</a:t>
            </a:r>
            <a:endParaRPr dirty="0"/>
          </a:p>
        </p:txBody>
      </p:sp>
      <p:sp>
        <p:nvSpPr>
          <p:cNvPr id="2585" name="Google Shape;2585;p55"/>
          <p:cNvSpPr txBox="1">
            <a:spLocks noGrp="1"/>
          </p:cNvSpPr>
          <p:nvPr>
            <p:ph type="title" idx="4294967295"/>
          </p:nvPr>
        </p:nvSpPr>
        <p:spPr>
          <a:xfrm>
            <a:off x="3095102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Accion 2</a:t>
            </a:r>
            <a:endParaRPr sz="1600" dirty="0"/>
          </a:p>
        </p:txBody>
      </p:sp>
      <p:sp>
        <p:nvSpPr>
          <p:cNvPr id="2586" name="Google Shape;2586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Resampleo de features</a:t>
            </a:r>
            <a:endParaRPr dirty="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title" idx="4294967295"/>
          </p:nvPr>
        </p:nvSpPr>
        <p:spPr>
          <a:xfrm>
            <a:off x="6523773" y="3399180"/>
            <a:ext cx="2088885" cy="577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 dirty="0"/>
              <a:t>Todos los modelos de clasificación</a:t>
            </a:r>
            <a:endParaRPr sz="1600" u="sng" dirty="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title" idx="4294967295"/>
          </p:nvPr>
        </p:nvSpPr>
        <p:spPr>
          <a:xfrm>
            <a:off x="6523774" y="1464488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Ensembles</a:t>
            </a:r>
            <a:endParaRPr sz="1600" dirty="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Decisiones</a:t>
            </a:r>
            <a:endParaRPr sz="1800" dirty="0"/>
          </a:p>
        </p:txBody>
      </p:sp>
      <p:sp>
        <p:nvSpPr>
          <p:cNvPr id="2592" name="Google Shape;2592;p55"/>
          <p:cNvSpPr txBox="1">
            <a:spLocks noGrp="1"/>
          </p:cNvSpPr>
          <p:nvPr>
            <p:ph type="subTitle" idx="4294967295"/>
          </p:nvPr>
        </p:nvSpPr>
        <p:spPr>
          <a:xfrm>
            <a:off x="974942" y="2819573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Ante el target desbalanceado</a:t>
            </a:r>
            <a:endParaRPr dirty="0"/>
          </a:p>
        </p:txBody>
      </p:sp>
      <p:sp>
        <p:nvSpPr>
          <p:cNvPr id="2593" name="Google Shape;2593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4EFD16FD-41EC-8E8F-0C12-C0D94AAE1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5FC050D7-D0AF-1918-CE32-905798758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Seleccionando modelos </a:t>
            </a:r>
            <a:r>
              <a:rPr lang="es-ES" b="1" u="sng" dirty="0"/>
              <a:t>óptimos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3C24F65-0B88-E46A-E0F1-F4300745C3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48DBDDA-74B7-B4E3-9941-B3BDFF4A41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Probando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207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77;p55">
            <a:extLst>
              <a:ext uri="{FF2B5EF4-FFF2-40B4-BE49-F238E27FC236}">
                <a16:creationId xmlns:a16="http://schemas.microsoft.com/office/drawing/2014/main" id="{F59FE429-E93A-E173-D844-F0457812E63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PREPARACIÓN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F854E-09CC-E3EA-4C3E-96638140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9" y="1611176"/>
            <a:ext cx="3330229" cy="7392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3F2F18-5FF5-A870-2AE9-03FAFEA2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5" y="1465715"/>
            <a:ext cx="4551073" cy="13341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D814247-2C0E-D683-DC25-B103202F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9" y="3010731"/>
            <a:ext cx="7873320" cy="13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7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Modelos contra target desbalanceados</a:t>
            </a:r>
            <a:endParaRPr sz="1800" dirty="0"/>
          </a:p>
        </p:txBody>
      </p:sp>
      <p:pic>
        <p:nvPicPr>
          <p:cNvPr id="2694" name="Google Shape;2694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AdaBoost</a:t>
            </a:r>
            <a:endParaRPr sz="1600" dirty="0"/>
          </a:p>
        </p:txBody>
      </p:sp>
      <p:sp>
        <p:nvSpPr>
          <p:cNvPr id="2700" name="Google Shape;2700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Random Forest</a:t>
            </a:r>
            <a:endParaRPr sz="1600"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XGBoost</a:t>
            </a:r>
            <a:endParaRPr sz="1600"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Gradient Boosting</a:t>
            </a:r>
            <a:endParaRPr sz="1600" dirty="0"/>
          </a:p>
        </p:txBody>
      </p:sp>
      <p:sp>
        <p:nvSpPr>
          <p:cNvPr id="2706" name="Google Shape;2706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7" name="Google Shape;2707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8" name="Google Shape;2708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9" name="Google Shape;2709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" name="Google Shape;2577;p55">
            <a:extLst>
              <a:ext uri="{FF2B5EF4-FFF2-40B4-BE49-F238E27FC236}">
                <a16:creationId xmlns:a16="http://schemas.microsoft.com/office/drawing/2014/main" id="{9C9C1F25-3643-8075-0070-2B3A5B45859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MODELOS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>
          <a:extLst>
            <a:ext uri="{FF2B5EF4-FFF2-40B4-BE49-F238E27FC236}">
              <a16:creationId xmlns:a16="http://schemas.microsoft.com/office/drawing/2014/main" id="{6D22B2D7-6863-0AC1-7843-F35CFA74D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1">
            <a:extLst>
              <a:ext uri="{FF2B5EF4-FFF2-40B4-BE49-F238E27FC236}">
                <a16:creationId xmlns:a16="http://schemas.microsoft.com/office/drawing/2014/main" id="{C8E6A1A5-163D-9BC0-F2DC-CBD8141FF84F}"/>
              </a:ext>
            </a:extLst>
          </p:cNvPr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1">
            <a:extLst>
              <a:ext uri="{FF2B5EF4-FFF2-40B4-BE49-F238E27FC236}">
                <a16:creationId xmlns:a16="http://schemas.microsoft.com/office/drawing/2014/main" id="{99B52B17-B633-DD54-7B96-0D054C8835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Modelos tras oversamplear</a:t>
            </a:r>
            <a:endParaRPr sz="1800" dirty="0"/>
          </a:p>
        </p:txBody>
      </p:sp>
      <p:pic>
        <p:nvPicPr>
          <p:cNvPr id="2694" name="Google Shape;2694;p61">
            <a:extLst>
              <a:ext uri="{FF2B5EF4-FFF2-40B4-BE49-F238E27FC236}">
                <a16:creationId xmlns:a16="http://schemas.microsoft.com/office/drawing/2014/main" id="{2BACD155-625C-0A53-0A75-D19EF65E1230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1">
            <a:extLst>
              <a:ext uri="{FF2B5EF4-FFF2-40B4-BE49-F238E27FC236}">
                <a16:creationId xmlns:a16="http://schemas.microsoft.com/office/drawing/2014/main" id="{0E976993-5FEF-389E-2911-9DC6D40A0FA2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>
            <a:extLst>
              <a:ext uri="{FF2B5EF4-FFF2-40B4-BE49-F238E27FC236}">
                <a16:creationId xmlns:a16="http://schemas.microsoft.com/office/drawing/2014/main" id="{A707B668-67F8-732D-D60E-9E4F3273A763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>
            <a:extLst>
              <a:ext uri="{FF2B5EF4-FFF2-40B4-BE49-F238E27FC236}">
                <a16:creationId xmlns:a16="http://schemas.microsoft.com/office/drawing/2014/main" id="{451A5E02-AFD1-85C5-8A96-F50883B2D520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61">
            <a:extLst>
              <a:ext uri="{FF2B5EF4-FFF2-40B4-BE49-F238E27FC236}">
                <a16:creationId xmlns:a16="http://schemas.microsoft.com/office/drawing/2014/main" id="{0CF71CDE-77F0-CEDA-53D2-7E22F4B47F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Regresión logistica</a:t>
            </a:r>
            <a:endParaRPr sz="1600" dirty="0"/>
          </a:p>
        </p:txBody>
      </p:sp>
      <p:sp>
        <p:nvSpPr>
          <p:cNvPr id="2700" name="Google Shape;2700;p61">
            <a:extLst>
              <a:ext uri="{FF2B5EF4-FFF2-40B4-BE49-F238E27FC236}">
                <a16:creationId xmlns:a16="http://schemas.microsoft.com/office/drawing/2014/main" id="{B47F461C-E823-CCF9-B440-42BFCDA9F8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SVC</a:t>
            </a:r>
            <a:endParaRPr sz="1600" dirty="0"/>
          </a:p>
        </p:txBody>
      </p:sp>
      <p:sp>
        <p:nvSpPr>
          <p:cNvPr id="2702" name="Google Shape;2702;p61">
            <a:extLst>
              <a:ext uri="{FF2B5EF4-FFF2-40B4-BE49-F238E27FC236}">
                <a16:creationId xmlns:a16="http://schemas.microsoft.com/office/drawing/2014/main" id="{B7F739E2-AED9-5FEB-A2D8-CDFFFC170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Todos los </a:t>
            </a:r>
            <a:r>
              <a:rPr lang="es-ES" sz="1600" dirty="0" err="1"/>
              <a:t>ensembles</a:t>
            </a:r>
            <a:endParaRPr sz="1600" dirty="0"/>
          </a:p>
        </p:txBody>
      </p:sp>
      <p:sp>
        <p:nvSpPr>
          <p:cNvPr id="2704" name="Google Shape;2704;p61">
            <a:extLst>
              <a:ext uri="{FF2B5EF4-FFF2-40B4-BE49-F238E27FC236}">
                <a16:creationId xmlns:a16="http://schemas.microsoft.com/office/drawing/2014/main" id="{30EC77D7-1ED6-AD21-E035-8E4E3CFDB4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DecissionTreeClassifier</a:t>
            </a:r>
            <a:endParaRPr sz="1600" dirty="0"/>
          </a:p>
        </p:txBody>
      </p:sp>
      <p:sp>
        <p:nvSpPr>
          <p:cNvPr id="2706" name="Google Shape;2706;p61">
            <a:extLst>
              <a:ext uri="{FF2B5EF4-FFF2-40B4-BE49-F238E27FC236}">
                <a16:creationId xmlns:a16="http://schemas.microsoft.com/office/drawing/2014/main" id="{143841FB-B32D-195F-0135-D12638C2BF88}"/>
              </a:ext>
            </a:extLst>
          </p:cNvPr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7" name="Google Shape;2707;p61">
            <a:extLst>
              <a:ext uri="{FF2B5EF4-FFF2-40B4-BE49-F238E27FC236}">
                <a16:creationId xmlns:a16="http://schemas.microsoft.com/office/drawing/2014/main" id="{078C6F4D-479A-6CDC-363F-1E7E929B6307}"/>
              </a:ext>
            </a:extLst>
          </p:cNvPr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8" name="Google Shape;2708;p61">
            <a:extLst>
              <a:ext uri="{FF2B5EF4-FFF2-40B4-BE49-F238E27FC236}">
                <a16:creationId xmlns:a16="http://schemas.microsoft.com/office/drawing/2014/main" id="{BE36FB80-6C67-8FE9-EC7C-9ED9A3847BBD}"/>
              </a:ext>
            </a:extLst>
          </p:cNvPr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9" name="Google Shape;2709;p61">
            <a:extLst>
              <a:ext uri="{FF2B5EF4-FFF2-40B4-BE49-F238E27FC236}">
                <a16:creationId xmlns:a16="http://schemas.microsoft.com/office/drawing/2014/main" id="{BFA44DD6-FB8C-0273-52B9-52D5FFE72FF9}"/>
              </a:ext>
            </a:extLst>
          </p:cNvPr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" name="Google Shape;2577;p55">
            <a:extLst>
              <a:ext uri="{FF2B5EF4-FFF2-40B4-BE49-F238E27FC236}">
                <a16:creationId xmlns:a16="http://schemas.microsoft.com/office/drawing/2014/main" id="{B9E60E1E-82C9-E0D3-FFEC-4B43E6961F2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35635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E41588F-A6FF-2E5B-FA08-B5E8ABDC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A1C6B775-D056-5EFA-83A7-BED295E094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Elección de métricas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B17FEFB-42B4-2A79-6FB3-6BCDE1B8CE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C700E88B-F24A-5BC2-476A-F9F7EA3F9C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Evaluación de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7067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5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0540005">
            <a:off x="162136" y="3251908"/>
            <a:ext cx="8814679" cy="144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54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ELEGIMOS RECALL Y CLASSIFICATION REPORT por encima de </a:t>
            </a:r>
            <a:r>
              <a:rPr lang="es-ES" sz="2000" dirty="0" err="1"/>
              <a:t>accuracy</a:t>
            </a:r>
            <a:endParaRPr sz="2000" dirty="0"/>
          </a:p>
        </p:txBody>
      </p:sp>
      <p:sp>
        <p:nvSpPr>
          <p:cNvPr id="2536" name="Google Shape;2536;p54"/>
          <p:cNvSpPr/>
          <p:nvPr/>
        </p:nvSpPr>
        <p:spPr>
          <a:xfrm rot="3780533">
            <a:off x="8011449" y="-595863"/>
            <a:ext cx="2265068" cy="216582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7" name="Google Shape;2537;p54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538" name="Google Shape;2538;p5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4658589" y="3184996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Gradient Boosting</a:t>
            </a:r>
            <a:endParaRPr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AdaBoost</a:t>
            </a:r>
            <a:endParaRPr dirty="0"/>
          </a:p>
        </p:txBody>
      </p:sp>
      <p:sp>
        <p:nvSpPr>
          <p:cNvPr id="2368" name="Google Shape;2368;p50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XGBoost</a:t>
            </a:r>
            <a:endParaRPr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789836" y="3173994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Random</a:t>
            </a:r>
            <a:r>
              <a:rPr lang="es-ES" dirty="0"/>
              <a:t> Forest</a:t>
            </a:r>
            <a:endParaRPr dirty="0"/>
          </a:p>
        </p:txBody>
      </p:sp>
      <p:sp>
        <p:nvSpPr>
          <p:cNvPr id="2370" name="Google Shape;2370;p50"/>
          <p:cNvSpPr txBox="1">
            <a:spLocks noGrp="1"/>
          </p:cNvSpPr>
          <p:nvPr>
            <p:ph type="subTitle" idx="8"/>
          </p:nvPr>
        </p:nvSpPr>
        <p:spPr>
          <a:xfrm>
            <a:off x="722260" y="4059950"/>
            <a:ext cx="7533204" cy="379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RECALL O TASA DE VERDADEROS POSITIVOS EN MODELOS ELEGIDOS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 en modelos desbalanceados</a:t>
            </a:r>
            <a:endParaRPr dirty="0"/>
          </a:p>
        </p:txBody>
      </p:sp>
      <p:grpSp>
        <p:nvGrpSpPr>
          <p:cNvPr id="2375" name="Google Shape;2375;p50"/>
          <p:cNvGrpSpPr/>
          <p:nvPr/>
        </p:nvGrpSpPr>
        <p:grpSpPr>
          <a:xfrm>
            <a:off x="929110" y="1460100"/>
            <a:ext cx="1517100" cy="1517100"/>
            <a:chOff x="929100" y="1155300"/>
            <a:chExt cx="1517100" cy="1517100"/>
          </a:xfrm>
        </p:grpSpPr>
        <p:sp>
          <p:nvSpPr>
            <p:cNvPr id="2376" name="Google Shape;2376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50"/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70%</a:t>
            </a:r>
            <a:endParaRPr dirty="0"/>
          </a:p>
        </p:txBody>
      </p:sp>
      <p:sp>
        <p:nvSpPr>
          <p:cNvPr id="2379" name="Google Shape;2379;p50"/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61%</a:t>
            </a:r>
            <a:endParaRPr dirty="0"/>
          </a:p>
        </p:txBody>
      </p:sp>
      <p:sp>
        <p:nvSpPr>
          <p:cNvPr id="2380" name="Google Shape;2380;p50"/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53%</a:t>
            </a:r>
            <a:endParaRPr dirty="0"/>
          </a:p>
        </p:txBody>
      </p:sp>
      <p:sp>
        <p:nvSpPr>
          <p:cNvPr id="2381" name="Google Shape;2381;p50"/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76%</a:t>
            </a:r>
            <a:endParaRPr dirty="0"/>
          </a:p>
        </p:txBody>
      </p:sp>
      <p:grpSp>
        <p:nvGrpSpPr>
          <p:cNvPr id="2382" name="Google Shape;2382;p50"/>
          <p:cNvGrpSpPr/>
          <p:nvPr/>
        </p:nvGrpSpPr>
        <p:grpSpPr>
          <a:xfrm>
            <a:off x="2850297" y="1460100"/>
            <a:ext cx="1517100" cy="1517100"/>
            <a:chOff x="2850300" y="1155300"/>
            <a:chExt cx="1517100" cy="1517100"/>
          </a:xfrm>
        </p:grpSpPr>
        <p:sp>
          <p:nvSpPr>
            <p:cNvPr id="2383" name="Google Shape;2383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0"/>
          <p:cNvGrpSpPr/>
          <p:nvPr/>
        </p:nvGrpSpPr>
        <p:grpSpPr>
          <a:xfrm>
            <a:off x="4768952" y="1460100"/>
            <a:ext cx="1517100" cy="1517100"/>
            <a:chOff x="4779850" y="1155300"/>
            <a:chExt cx="1517100" cy="1517100"/>
          </a:xfrm>
        </p:grpSpPr>
        <p:sp>
          <p:nvSpPr>
            <p:cNvPr id="2386" name="Google Shape;2386;p50"/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21575358"/>
                <a:gd name="adj3" fmla="val 125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50"/>
          <p:cNvGrpSpPr/>
          <p:nvPr/>
        </p:nvGrpSpPr>
        <p:grpSpPr>
          <a:xfrm>
            <a:off x="6709400" y="1460100"/>
            <a:ext cx="1517100" cy="1517100"/>
            <a:chOff x="6687600" y="1098150"/>
            <a:chExt cx="1517100" cy="1517100"/>
          </a:xfrm>
        </p:grpSpPr>
        <p:sp>
          <p:nvSpPr>
            <p:cNvPr id="2389" name="Google Shape;2389;p50"/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>
          <a:extLst>
            <a:ext uri="{FF2B5EF4-FFF2-40B4-BE49-F238E27FC236}">
              <a16:creationId xmlns:a16="http://schemas.microsoft.com/office/drawing/2014/main" id="{9AF0F4BD-F0B5-C20B-3243-4EEE0118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" name="Google Shape;2652;p59" title="Chart">
            <a:hlinkClick r:id="rId3"/>
            <a:extLst>
              <a:ext uri="{FF2B5EF4-FFF2-40B4-BE49-F238E27FC236}">
                <a16:creationId xmlns:a16="http://schemas.microsoft.com/office/drawing/2014/main" id="{2327F1AD-6243-AD79-91B1-4D28D2D41C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5016115" y="1441925"/>
            <a:ext cx="3411251" cy="2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59">
            <a:extLst>
              <a:ext uri="{FF2B5EF4-FFF2-40B4-BE49-F238E27FC236}">
                <a16:creationId xmlns:a16="http://schemas.microsoft.com/office/drawing/2014/main" id="{3D86560E-8623-0CE1-96E9-0F5504640785}"/>
              </a:ext>
            </a:extLst>
          </p:cNvPr>
          <p:cNvSpPr txBox="1"/>
          <p:nvPr/>
        </p:nvSpPr>
        <p:spPr>
          <a:xfrm>
            <a:off x="7641250" y="3115200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94%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6" name="Google Shape;2656;p59">
            <a:extLst>
              <a:ext uri="{FF2B5EF4-FFF2-40B4-BE49-F238E27FC236}">
                <a16:creationId xmlns:a16="http://schemas.microsoft.com/office/drawing/2014/main" id="{D4F3008D-788E-63F4-2EE2-2E2E5E1180C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16110" y="1811094"/>
            <a:ext cx="1962367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solidFill>
                  <a:schemeClr val="bg2"/>
                </a:solidFill>
              </a:rPr>
              <a:t>Random</a:t>
            </a:r>
            <a:r>
              <a:rPr lang="es-ES" sz="1200" b="1" dirty="0">
                <a:solidFill>
                  <a:schemeClr val="bg2"/>
                </a:solidFill>
              </a:rPr>
              <a:t> Forest </a:t>
            </a:r>
            <a:r>
              <a:rPr lang="es-ES" sz="1200" b="1" dirty="0" err="1">
                <a:solidFill>
                  <a:schemeClr val="bg2"/>
                </a:solidFill>
              </a:rPr>
              <a:t>Recall</a:t>
            </a:r>
            <a:r>
              <a:rPr lang="es-ES" sz="1200" b="1" dirty="0">
                <a:solidFill>
                  <a:schemeClr val="bg2"/>
                </a:solidFill>
              </a:rPr>
              <a:t> Clase 1</a:t>
            </a:r>
            <a:endParaRPr sz="1200" b="1" dirty="0">
              <a:solidFill>
                <a:schemeClr val="bg2"/>
              </a:solidFill>
            </a:endParaRPr>
          </a:p>
        </p:txBody>
      </p:sp>
      <p:sp>
        <p:nvSpPr>
          <p:cNvPr id="2658" name="Google Shape;2658;p59">
            <a:extLst>
              <a:ext uri="{FF2B5EF4-FFF2-40B4-BE49-F238E27FC236}">
                <a16:creationId xmlns:a16="http://schemas.microsoft.com/office/drawing/2014/main" id="{9F471094-4567-DE08-E951-F26E20AAF07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24014" y="2456555"/>
            <a:ext cx="180927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2"/>
                </a:solidFill>
              </a:rPr>
              <a:t>Random</a:t>
            </a:r>
            <a:r>
              <a:rPr lang="es-ES" b="1" dirty="0">
                <a:solidFill>
                  <a:schemeClr val="bg2"/>
                </a:solidFill>
              </a:rPr>
              <a:t> Forest </a:t>
            </a:r>
            <a:r>
              <a:rPr lang="es-ES" b="1" dirty="0" err="1">
                <a:solidFill>
                  <a:schemeClr val="bg2"/>
                </a:solidFill>
              </a:rPr>
              <a:t>recall</a:t>
            </a:r>
            <a:r>
              <a:rPr lang="es-ES" b="1" dirty="0">
                <a:solidFill>
                  <a:schemeClr val="bg2"/>
                </a:solidFill>
              </a:rPr>
              <a:t> clase 0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59" name="Google Shape;2659;p59">
            <a:extLst>
              <a:ext uri="{FF2B5EF4-FFF2-40B4-BE49-F238E27FC236}">
                <a16:creationId xmlns:a16="http://schemas.microsoft.com/office/drawing/2014/main" id="{68E57F5B-3522-F3C9-D83B-4278441FE7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16110" y="3101277"/>
            <a:ext cx="171832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Random Forest Accuracy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61" name="Google Shape;2661;p59">
            <a:extLst>
              <a:ext uri="{FF2B5EF4-FFF2-40B4-BE49-F238E27FC236}">
                <a16:creationId xmlns:a16="http://schemas.microsoft.com/office/drawing/2014/main" id="{A4CBE895-C203-65F4-018A-3039A480AD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vs recall</a:t>
            </a:r>
            <a:endParaRPr dirty="0"/>
          </a:p>
        </p:txBody>
      </p:sp>
      <p:grpSp>
        <p:nvGrpSpPr>
          <p:cNvPr id="2662" name="Google Shape;2662;p59">
            <a:extLst>
              <a:ext uri="{FF2B5EF4-FFF2-40B4-BE49-F238E27FC236}">
                <a16:creationId xmlns:a16="http://schemas.microsoft.com/office/drawing/2014/main" id="{A7F288C2-59AD-9DA2-29F7-EB864FF9B157}"/>
              </a:ext>
            </a:extLst>
          </p:cNvPr>
          <p:cNvGrpSpPr/>
          <p:nvPr/>
        </p:nvGrpSpPr>
        <p:grpSpPr>
          <a:xfrm>
            <a:off x="1192091" y="1614058"/>
            <a:ext cx="963814" cy="963814"/>
            <a:chOff x="929100" y="1155300"/>
            <a:chExt cx="1517100" cy="1517100"/>
          </a:xfrm>
        </p:grpSpPr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5AD468DC-1F8E-4690-D689-A91145E25DB6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BE992A19-F3EE-6876-2EFC-419EE4B297DF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6217164"/>
                <a:gd name="adj3" fmla="val 125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5" name="Google Shape;2665;p59">
            <a:extLst>
              <a:ext uri="{FF2B5EF4-FFF2-40B4-BE49-F238E27FC236}">
                <a16:creationId xmlns:a16="http://schemas.microsoft.com/office/drawing/2014/main" id="{57325D1D-6A5F-E8B4-A4CE-0DEEC9DD39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30048" y="1954515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61%</a:t>
            </a:r>
            <a:endParaRPr sz="1700" dirty="0"/>
          </a:p>
        </p:txBody>
      </p:sp>
      <p:sp>
        <p:nvSpPr>
          <p:cNvPr id="2666" name="Google Shape;2666;p59">
            <a:extLst>
              <a:ext uri="{FF2B5EF4-FFF2-40B4-BE49-F238E27FC236}">
                <a16:creationId xmlns:a16="http://schemas.microsoft.com/office/drawing/2014/main" id="{E22EF8BD-69F5-75B7-2314-2807EFCEDBF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6717" y="2694631"/>
            <a:ext cx="1849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 Recall 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668" name="Google Shape;2668;p59">
            <a:extLst>
              <a:ext uri="{FF2B5EF4-FFF2-40B4-BE49-F238E27FC236}">
                <a16:creationId xmlns:a16="http://schemas.microsoft.com/office/drawing/2014/main" id="{232EAECB-7828-A399-A358-7E5F757F2F50}"/>
              </a:ext>
            </a:extLst>
          </p:cNvPr>
          <p:cNvGrpSpPr/>
          <p:nvPr/>
        </p:nvGrpSpPr>
        <p:grpSpPr>
          <a:xfrm>
            <a:off x="3154454" y="1610362"/>
            <a:ext cx="963814" cy="963814"/>
            <a:chOff x="929100" y="1155300"/>
            <a:chExt cx="1517100" cy="1517100"/>
          </a:xfrm>
        </p:grpSpPr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470B77F9-A797-EED6-17CE-B76827B294DD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56A3A3D1-7A8C-9468-04F2-262B7A504EE8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21527794"/>
                <a:gd name="adj3" fmla="val 1256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59">
            <a:extLst>
              <a:ext uri="{FF2B5EF4-FFF2-40B4-BE49-F238E27FC236}">
                <a16:creationId xmlns:a16="http://schemas.microsoft.com/office/drawing/2014/main" id="{29D57A5A-7EC2-1192-B2DF-EF81F08A4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92411" y="1950819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94%</a:t>
            </a:r>
            <a:endParaRPr sz="1700" dirty="0"/>
          </a:p>
        </p:txBody>
      </p:sp>
      <p:sp>
        <p:nvSpPr>
          <p:cNvPr id="2672" name="Google Shape;2672;p59">
            <a:extLst>
              <a:ext uri="{FF2B5EF4-FFF2-40B4-BE49-F238E27FC236}">
                <a16:creationId xmlns:a16="http://schemas.microsoft.com/office/drawing/2014/main" id="{4CBFCEE0-40CF-9E8F-A879-B2C85DE82E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676328" y="2694631"/>
            <a:ext cx="1865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 Accuracy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" name="Google Shape;2655;p59">
            <a:extLst>
              <a:ext uri="{FF2B5EF4-FFF2-40B4-BE49-F238E27FC236}">
                <a16:creationId xmlns:a16="http://schemas.microsoft.com/office/drawing/2014/main" id="{F84B23E3-39CB-A5F3-4B87-5A6B8AC75096}"/>
              </a:ext>
            </a:extLst>
          </p:cNvPr>
          <p:cNvSpPr txBox="1"/>
          <p:nvPr/>
        </p:nvSpPr>
        <p:spPr>
          <a:xfrm>
            <a:off x="7291309" y="2463905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99%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655;p59">
            <a:extLst>
              <a:ext uri="{FF2B5EF4-FFF2-40B4-BE49-F238E27FC236}">
                <a16:creationId xmlns:a16="http://schemas.microsoft.com/office/drawing/2014/main" id="{87EEC2F2-BFC7-E1B3-E49E-DD043DA7EAF2}"/>
              </a:ext>
            </a:extLst>
          </p:cNvPr>
          <p:cNvSpPr txBox="1"/>
          <p:nvPr/>
        </p:nvSpPr>
        <p:spPr>
          <a:xfrm>
            <a:off x="6833286" y="1761536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61%</a:t>
            </a:r>
            <a:endParaRPr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120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C900-4BB4-3FAA-C783-3BAB6FABE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B58AA-DBB9-1F71-D5F5-60F38D130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CONFUSION MATRIX ANTES DEL RESAMPLEO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DD7B1062-B054-4E36-E3E4-5D7F4EEE9040}"/>
              </a:ext>
            </a:extLst>
          </p:cNvPr>
          <p:cNvSpPr txBox="1"/>
          <p:nvPr/>
        </p:nvSpPr>
        <p:spPr>
          <a:xfrm>
            <a:off x="5130643" y="404546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5DD16428-98FD-91D8-0657-5924585BE6F5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929FF-C0DB-1B70-9CD3-2136A7B5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1159971"/>
            <a:ext cx="3598132" cy="2885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F3A869-F00B-495D-5B33-3BFC8FB4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2" y="1432315"/>
            <a:ext cx="3487516" cy="27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60317" y="288511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697666" y="289870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68523" y="291553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68275" y="1549111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63004" y="299718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771210" y="303797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81247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22356" y="302109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059600" y="305471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no supervisado</a:t>
            </a:r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92934" y="2855516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721921" y="3148301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Acciones y decisiones. Áreas de mejora.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86595" y="1488465"/>
            <a:ext cx="245535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Interpretación de resultados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895399" y="1751096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¿Nos sirve nuestro modelo?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435031" y="2928896"/>
            <a:ext cx="190206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Siguientes pasos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454818" y="3214330"/>
            <a:ext cx="196939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¿Podemos enriquecer nuestro modelo?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Evaluación de los modelos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 métricas.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23455" y="158040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Optimización de los modelos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01041" y="1892495"/>
            <a:ext cx="1995056" cy="39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Hiperparametrización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6B28E05B-F824-BB83-C8B7-D5D3C1FA5D68}"/>
              </a:ext>
            </a:extLst>
          </p:cNvPr>
          <p:cNvSpPr txBox="1">
            <a:spLocks/>
          </p:cNvSpPr>
          <p:nvPr/>
        </p:nvSpPr>
        <p:spPr>
          <a:xfrm>
            <a:off x="4074464" y="332687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PCA Y CLUSTERING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C8778625-3CDD-2CFD-13E7-C4FA814C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>
            <a:extLst>
              <a:ext uri="{FF2B5EF4-FFF2-40B4-BE49-F238E27FC236}">
                <a16:creationId xmlns:a16="http://schemas.microsoft.com/office/drawing/2014/main" id="{4C795250-BCAB-6CDE-86D6-AEF053F13FA4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>
            <a:extLst>
              <a:ext uri="{FF2B5EF4-FFF2-40B4-BE49-F238E27FC236}">
                <a16:creationId xmlns:a16="http://schemas.microsoft.com/office/drawing/2014/main" id="{92F7EB30-83F6-39D6-3D45-4D153A89C631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>
            <a:extLst>
              <a:ext uri="{FF2B5EF4-FFF2-40B4-BE49-F238E27FC236}">
                <a16:creationId xmlns:a16="http://schemas.microsoft.com/office/drawing/2014/main" id="{2F8B2341-BDE9-606C-63C4-B0A180430AA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>
            <a:extLst>
              <a:ext uri="{FF2B5EF4-FFF2-40B4-BE49-F238E27FC236}">
                <a16:creationId xmlns:a16="http://schemas.microsoft.com/office/drawing/2014/main" id="{A3E9F9B4-E098-1157-7F8E-46EA43437819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>
            <a:extLst>
              <a:ext uri="{FF2B5EF4-FFF2-40B4-BE49-F238E27FC236}">
                <a16:creationId xmlns:a16="http://schemas.microsoft.com/office/drawing/2014/main" id="{6491A7A6-25FD-20B4-DF24-804D91C4EC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Gradient</a:t>
            </a:r>
            <a:r>
              <a:rPr lang="es-ES" dirty="0"/>
              <a:t> B.</a:t>
            </a:r>
            <a:endParaRPr dirty="0"/>
          </a:p>
        </p:txBody>
      </p:sp>
      <p:sp>
        <p:nvSpPr>
          <p:cNvPr id="2367" name="Google Shape;2367;p50">
            <a:extLst>
              <a:ext uri="{FF2B5EF4-FFF2-40B4-BE49-F238E27FC236}">
                <a16:creationId xmlns:a16="http://schemas.microsoft.com/office/drawing/2014/main" id="{0DE0CE62-6524-E995-08A5-1CD1453A394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XGBoost</a:t>
            </a:r>
            <a:endParaRPr dirty="0"/>
          </a:p>
        </p:txBody>
      </p:sp>
      <p:sp>
        <p:nvSpPr>
          <p:cNvPr id="2368" name="Google Shape;2368;p50">
            <a:extLst>
              <a:ext uri="{FF2B5EF4-FFF2-40B4-BE49-F238E27FC236}">
                <a16:creationId xmlns:a16="http://schemas.microsoft.com/office/drawing/2014/main" id="{EBE2423F-BAD3-F202-7428-F10D2D9CD17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507949" y="3295975"/>
            <a:ext cx="2191207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DecissionTree</a:t>
            </a:r>
            <a:endParaRPr dirty="0"/>
          </a:p>
        </p:txBody>
      </p:sp>
      <p:sp>
        <p:nvSpPr>
          <p:cNvPr id="2369" name="Google Shape;2369;p50">
            <a:extLst>
              <a:ext uri="{FF2B5EF4-FFF2-40B4-BE49-F238E27FC236}">
                <a16:creationId xmlns:a16="http://schemas.microsoft.com/office/drawing/2014/main" id="{6700702F-12F0-ED77-6B81-444E82D91B3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Random</a:t>
            </a:r>
            <a:r>
              <a:rPr lang="es-ES" dirty="0"/>
              <a:t> Forest</a:t>
            </a:r>
            <a:endParaRPr dirty="0"/>
          </a:p>
        </p:txBody>
      </p:sp>
      <p:sp>
        <p:nvSpPr>
          <p:cNvPr id="2370" name="Google Shape;2370;p50">
            <a:extLst>
              <a:ext uri="{FF2B5EF4-FFF2-40B4-BE49-F238E27FC236}">
                <a16:creationId xmlns:a16="http://schemas.microsoft.com/office/drawing/2014/main" id="{AFF4980F-8481-0FFF-735F-CB1CD33B7C1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36646" y="4208305"/>
            <a:ext cx="78039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RECALL O TASA DE VERDADEROS POSITIVOS EN MODELOS ELEGIDOS (solo de los de mejores datos)</a:t>
            </a:r>
          </a:p>
        </p:txBody>
      </p:sp>
      <p:sp>
        <p:nvSpPr>
          <p:cNvPr id="2374" name="Google Shape;2374;p50">
            <a:extLst>
              <a:ext uri="{FF2B5EF4-FFF2-40B4-BE49-F238E27FC236}">
                <a16:creationId xmlns:a16="http://schemas.microsoft.com/office/drawing/2014/main" id="{2B771B39-351A-7B9A-D1A5-5955F5DDC08E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 en modelos resampleados</a:t>
            </a:r>
            <a:endParaRPr dirty="0"/>
          </a:p>
        </p:txBody>
      </p:sp>
      <p:grpSp>
        <p:nvGrpSpPr>
          <p:cNvPr id="2375" name="Google Shape;2375;p50">
            <a:extLst>
              <a:ext uri="{FF2B5EF4-FFF2-40B4-BE49-F238E27FC236}">
                <a16:creationId xmlns:a16="http://schemas.microsoft.com/office/drawing/2014/main" id="{CD21CF2B-4BC2-064F-2AA3-9CE63C802D9A}"/>
              </a:ext>
            </a:extLst>
          </p:cNvPr>
          <p:cNvGrpSpPr/>
          <p:nvPr/>
        </p:nvGrpSpPr>
        <p:grpSpPr>
          <a:xfrm>
            <a:off x="929110" y="1460100"/>
            <a:ext cx="1517100" cy="1517100"/>
            <a:chOff x="929100" y="1155300"/>
            <a:chExt cx="1517100" cy="1517100"/>
          </a:xfrm>
        </p:grpSpPr>
        <p:sp>
          <p:nvSpPr>
            <p:cNvPr id="2376" name="Google Shape;2376;p50">
              <a:extLst>
                <a:ext uri="{FF2B5EF4-FFF2-40B4-BE49-F238E27FC236}">
                  <a16:creationId xmlns:a16="http://schemas.microsoft.com/office/drawing/2014/main" id="{BB8E3BB0-6FFB-2868-75AF-FEAB154F86C5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>
              <a:extLst>
                <a:ext uri="{FF2B5EF4-FFF2-40B4-BE49-F238E27FC236}">
                  <a16:creationId xmlns:a16="http://schemas.microsoft.com/office/drawing/2014/main" id="{1D4B31A0-E0A0-01C1-86D4-90EBC7D4D9F8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50">
            <a:extLst>
              <a:ext uri="{FF2B5EF4-FFF2-40B4-BE49-F238E27FC236}">
                <a16:creationId xmlns:a16="http://schemas.microsoft.com/office/drawing/2014/main" id="{7B9677A7-E681-A23E-BCF5-AF9A42C83EC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97,3%</a:t>
            </a:r>
            <a:endParaRPr dirty="0"/>
          </a:p>
        </p:txBody>
      </p:sp>
      <p:sp>
        <p:nvSpPr>
          <p:cNvPr id="2379" name="Google Shape;2379;p50">
            <a:extLst>
              <a:ext uri="{FF2B5EF4-FFF2-40B4-BE49-F238E27FC236}">
                <a16:creationId xmlns:a16="http://schemas.microsoft.com/office/drawing/2014/main" id="{8C6A2D4B-8946-7CD2-528D-E9F65DD2F70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98%</a:t>
            </a:r>
            <a:endParaRPr dirty="0"/>
          </a:p>
        </p:txBody>
      </p:sp>
      <p:sp>
        <p:nvSpPr>
          <p:cNvPr id="2380" name="Google Shape;2380;p50">
            <a:extLst>
              <a:ext uri="{FF2B5EF4-FFF2-40B4-BE49-F238E27FC236}">
                <a16:creationId xmlns:a16="http://schemas.microsoft.com/office/drawing/2014/main" id="{20C77100-05E1-A4C7-A78E-9D186A3F8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97,6%</a:t>
            </a:r>
            <a:endParaRPr dirty="0"/>
          </a:p>
        </p:txBody>
      </p:sp>
      <p:sp>
        <p:nvSpPr>
          <p:cNvPr id="2381" name="Google Shape;2381;p50">
            <a:extLst>
              <a:ext uri="{FF2B5EF4-FFF2-40B4-BE49-F238E27FC236}">
                <a16:creationId xmlns:a16="http://schemas.microsoft.com/office/drawing/2014/main" id="{DC1FE924-B3A5-C02C-2C38-843A2A6173B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88%</a:t>
            </a:r>
            <a:endParaRPr dirty="0"/>
          </a:p>
        </p:txBody>
      </p:sp>
      <p:grpSp>
        <p:nvGrpSpPr>
          <p:cNvPr id="2382" name="Google Shape;2382;p50">
            <a:extLst>
              <a:ext uri="{FF2B5EF4-FFF2-40B4-BE49-F238E27FC236}">
                <a16:creationId xmlns:a16="http://schemas.microsoft.com/office/drawing/2014/main" id="{15BBF27C-3012-9681-994F-E04CB79B7D07}"/>
              </a:ext>
            </a:extLst>
          </p:cNvPr>
          <p:cNvGrpSpPr/>
          <p:nvPr/>
        </p:nvGrpSpPr>
        <p:grpSpPr>
          <a:xfrm>
            <a:off x="2850297" y="1460100"/>
            <a:ext cx="1517100" cy="1517100"/>
            <a:chOff x="2850300" y="1155300"/>
            <a:chExt cx="1517100" cy="1517100"/>
          </a:xfrm>
        </p:grpSpPr>
        <p:sp>
          <p:nvSpPr>
            <p:cNvPr id="2383" name="Google Shape;2383;p50">
              <a:extLst>
                <a:ext uri="{FF2B5EF4-FFF2-40B4-BE49-F238E27FC236}">
                  <a16:creationId xmlns:a16="http://schemas.microsoft.com/office/drawing/2014/main" id="{DD6D40BE-E888-927F-6007-05C447FAF6C3}"/>
                </a:ext>
              </a:extLst>
            </p:cNvPr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>
              <a:extLst>
                <a:ext uri="{FF2B5EF4-FFF2-40B4-BE49-F238E27FC236}">
                  <a16:creationId xmlns:a16="http://schemas.microsoft.com/office/drawing/2014/main" id="{B539E383-8136-A63B-0718-6A9C061EE18D}"/>
                </a:ext>
              </a:extLst>
            </p:cNvPr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0">
            <a:extLst>
              <a:ext uri="{FF2B5EF4-FFF2-40B4-BE49-F238E27FC236}">
                <a16:creationId xmlns:a16="http://schemas.microsoft.com/office/drawing/2014/main" id="{B0E88AC7-C10B-5F9C-207A-FFB264AC42EF}"/>
              </a:ext>
            </a:extLst>
          </p:cNvPr>
          <p:cNvGrpSpPr/>
          <p:nvPr/>
        </p:nvGrpSpPr>
        <p:grpSpPr>
          <a:xfrm>
            <a:off x="4768952" y="1460100"/>
            <a:ext cx="1517100" cy="1517100"/>
            <a:chOff x="4779850" y="1155300"/>
            <a:chExt cx="1517100" cy="1517100"/>
          </a:xfrm>
        </p:grpSpPr>
        <p:sp>
          <p:nvSpPr>
            <p:cNvPr id="2386" name="Google Shape;2386;p50">
              <a:extLst>
                <a:ext uri="{FF2B5EF4-FFF2-40B4-BE49-F238E27FC236}">
                  <a16:creationId xmlns:a16="http://schemas.microsoft.com/office/drawing/2014/main" id="{358F13F2-6FAF-94D0-672E-8CACAC5DB8E2}"/>
                </a:ext>
              </a:extLst>
            </p:cNvPr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>
              <a:extLst>
                <a:ext uri="{FF2B5EF4-FFF2-40B4-BE49-F238E27FC236}">
                  <a16:creationId xmlns:a16="http://schemas.microsoft.com/office/drawing/2014/main" id="{7964AE1E-8578-2B15-81BC-A7C8FB47FDA6}"/>
                </a:ext>
              </a:extLst>
            </p:cNvPr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21575358"/>
                <a:gd name="adj3" fmla="val 125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50">
            <a:extLst>
              <a:ext uri="{FF2B5EF4-FFF2-40B4-BE49-F238E27FC236}">
                <a16:creationId xmlns:a16="http://schemas.microsoft.com/office/drawing/2014/main" id="{F267B208-68AA-8405-1220-042EBA28B9AE}"/>
              </a:ext>
            </a:extLst>
          </p:cNvPr>
          <p:cNvGrpSpPr/>
          <p:nvPr/>
        </p:nvGrpSpPr>
        <p:grpSpPr>
          <a:xfrm>
            <a:off x="6709400" y="1460100"/>
            <a:ext cx="1517100" cy="1517100"/>
            <a:chOff x="6687600" y="1098150"/>
            <a:chExt cx="1517100" cy="1517100"/>
          </a:xfrm>
        </p:grpSpPr>
        <p:sp>
          <p:nvSpPr>
            <p:cNvPr id="2389" name="Google Shape;2389;p50">
              <a:extLst>
                <a:ext uri="{FF2B5EF4-FFF2-40B4-BE49-F238E27FC236}">
                  <a16:creationId xmlns:a16="http://schemas.microsoft.com/office/drawing/2014/main" id="{224FAF00-21F6-3307-0711-3FEA1B67829F}"/>
                </a:ext>
              </a:extLst>
            </p:cNvPr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>
              <a:extLst>
                <a:ext uri="{FF2B5EF4-FFF2-40B4-BE49-F238E27FC236}">
                  <a16:creationId xmlns:a16="http://schemas.microsoft.com/office/drawing/2014/main" id="{56D2B499-5D16-92C2-C318-0604A9486034}"/>
                </a:ext>
              </a:extLst>
            </p:cNvPr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422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E27B-483C-42FD-04D4-0414B3D5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56778-C9A2-4F8F-5970-07FBE2148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CONFUSION MATRIX TRAS DEL RESAMPLEO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F977158D-ACCA-FB92-55D3-FDF8F80DF9D6}"/>
              </a:ext>
            </a:extLst>
          </p:cNvPr>
          <p:cNvSpPr txBox="1"/>
          <p:nvPr/>
        </p:nvSpPr>
        <p:spPr>
          <a:xfrm>
            <a:off x="5130643" y="404546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772DAEFD-BACD-DE3F-D72D-42B72105649D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0FCDD-EC41-B22E-6DA7-6DF9495E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3" y="1432315"/>
            <a:ext cx="3626176" cy="29079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554AB7-821C-5CE6-A927-B5834069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80" y="1041681"/>
            <a:ext cx="3815909" cy="30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0623-4BC4-6244-36B1-0CB8812F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BBA4-4824-AC00-8A9B-1C2160E14D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IMPORTANCIA DE LAS FEATURES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6A33E3FF-2BDC-A87C-6D59-000760F2BC1E}"/>
              </a:ext>
            </a:extLst>
          </p:cNvPr>
          <p:cNvSpPr txBox="1"/>
          <p:nvPr/>
        </p:nvSpPr>
        <p:spPr>
          <a:xfrm>
            <a:off x="5468961" y="367970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233681D8-66FF-4D41-B599-8D453DF43A8C}"/>
              </a:ext>
            </a:extLst>
          </p:cNvPr>
          <p:cNvSpPr txBox="1"/>
          <p:nvPr/>
        </p:nvSpPr>
        <p:spPr>
          <a:xfrm>
            <a:off x="734854" y="116750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5752C1-31A8-85B5-185E-6820919C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31" y="1638300"/>
            <a:ext cx="4072751" cy="24688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869FB8B-65EB-6AE8-83D5-22014F83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36096"/>
            <a:ext cx="4326074" cy="262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0DD039F-761A-B29A-F49A-04BE5FA2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04BA5C1C-F320-FBB5-7BFE-032A3B2062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Hiperparametrización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E01ABF8-FA9E-FC61-397D-6C5F577A5D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69214314-9F99-0AA1-1F27-4C0F81FFBF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Optimización de mis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78600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" name="Google Shape;2652;p59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5016115" y="1441925"/>
            <a:ext cx="3411251" cy="2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59"/>
          <p:cNvSpPr txBox="1"/>
          <p:nvPr/>
        </p:nvSpPr>
        <p:spPr>
          <a:xfrm>
            <a:off x="6257250" y="1803300"/>
            <a:ext cx="6456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97%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4" name="Google Shape;2654;p59"/>
          <p:cNvSpPr txBox="1"/>
          <p:nvPr/>
        </p:nvSpPr>
        <p:spPr>
          <a:xfrm>
            <a:off x="7221325" y="2453475"/>
            <a:ext cx="645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97%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5" name="Google Shape;2655;p59"/>
          <p:cNvSpPr txBox="1"/>
          <p:nvPr/>
        </p:nvSpPr>
        <p:spPr>
          <a:xfrm>
            <a:off x="7641250" y="3115200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98%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6" name="Google Shape;2656;p59"/>
          <p:cNvSpPr txBox="1">
            <a:spLocks noGrp="1"/>
          </p:cNvSpPr>
          <p:nvPr>
            <p:ph type="subTitle" idx="4294967295"/>
          </p:nvPr>
        </p:nvSpPr>
        <p:spPr>
          <a:xfrm>
            <a:off x="5016111" y="1811094"/>
            <a:ext cx="12339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solidFill>
                  <a:schemeClr val="bg2"/>
                </a:solidFill>
              </a:rPr>
              <a:t>G.Boosting</a:t>
            </a:r>
            <a:endParaRPr sz="1200" b="1" dirty="0">
              <a:solidFill>
                <a:schemeClr val="bg2"/>
              </a:solidFill>
            </a:endParaRPr>
          </a:p>
        </p:txBody>
      </p:sp>
      <p:sp>
        <p:nvSpPr>
          <p:cNvPr id="2658" name="Google Shape;2658;p59"/>
          <p:cNvSpPr txBox="1">
            <a:spLocks noGrp="1"/>
          </p:cNvSpPr>
          <p:nvPr>
            <p:ph type="subTitle" idx="4294967295"/>
          </p:nvPr>
        </p:nvSpPr>
        <p:spPr>
          <a:xfrm>
            <a:off x="5024014" y="2456555"/>
            <a:ext cx="138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2"/>
                </a:solidFill>
              </a:rPr>
              <a:t>XGBoost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59" name="Google Shape;2659;p59"/>
          <p:cNvSpPr txBox="1">
            <a:spLocks noGrp="1"/>
          </p:cNvSpPr>
          <p:nvPr>
            <p:ph type="subTitle" idx="4294967295"/>
          </p:nvPr>
        </p:nvSpPr>
        <p:spPr>
          <a:xfrm>
            <a:off x="5016110" y="3101277"/>
            <a:ext cx="171832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Random Forest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61" name="Google Shape;2661;p5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Hiperparametrización de modelos</a:t>
            </a:r>
            <a:endParaRPr dirty="0"/>
          </a:p>
        </p:txBody>
      </p:sp>
      <p:grpSp>
        <p:nvGrpSpPr>
          <p:cNvPr id="2662" name="Google Shape;2662;p59"/>
          <p:cNvGrpSpPr/>
          <p:nvPr/>
        </p:nvGrpSpPr>
        <p:grpSpPr>
          <a:xfrm>
            <a:off x="1192091" y="1614058"/>
            <a:ext cx="963814" cy="963814"/>
            <a:chOff x="929100" y="1155300"/>
            <a:chExt cx="1517100" cy="1517100"/>
          </a:xfrm>
        </p:grpSpPr>
        <p:sp>
          <p:nvSpPr>
            <p:cNvPr id="2663" name="Google Shape;2663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6217164"/>
                <a:gd name="adj3" fmla="val 125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5" name="Google Shape;2665;p59"/>
          <p:cNvSpPr txBox="1">
            <a:spLocks noGrp="1"/>
          </p:cNvSpPr>
          <p:nvPr>
            <p:ph type="title" idx="4294967295"/>
          </p:nvPr>
        </p:nvSpPr>
        <p:spPr>
          <a:xfrm>
            <a:off x="1330048" y="1954515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98%</a:t>
            </a:r>
            <a:endParaRPr sz="1700" dirty="0"/>
          </a:p>
        </p:txBody>
      </p:sp>
      <p:sp>
        <p:nvSpPr>
          <p:cNvPr id="2666" name="Google Shape;2666;p59"/>
          <p:cNvSpPr txBox="1">
            <a:spLocks noGrp="1"/>
          </p:cNvSpPr>
          <p:nvPr>
            <p:ph type="subTitle" idx="4294967295"/>
          </p:nvPr>
        </p:nvSpPr>
        <p:spPr>
          <a:xfrm>
            <a:off x="766717" y="2694631"/>
            <a:ext cx="1849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668" name="Google Shape;2668;p59"/>
          <p:cNvGrpSpPr/>
          <p:nvPr/>
        </p:nvGrpSpPr>
        <p:grpSpPr>
          <a:xfrm>
            <a:off x="3154454" y="1610362"/>
            <a:ext cx="963814" cy="963814"/>
            <a:chOff x="929100" y="1155300"/>
            <a:chExt cx="1517100" cy="1517100"/>
          </a:xfrm>
        </p:grpSpPr>
        <p:sp>
          <p:nvSpPr>
            <p:cNvPr id="2669" name="Google Shape;2669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21527794"/>
                <a:gd name="adj3" fmla="val 1256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59"/>
          <p:cNvSpPr txBox="1">
            <a:spLocks noGrp="1"/>
          </p:cNvSpPr>
          <p:nvPr>
            <p:ph type="title" idx="4294967295"/>
          </p:nvPr>
        </p:nvSpPr>
        <p:spPr>
          <a:xfrm>
            <a:off x="3292411" y="1950819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97%</a:t>
            </a:r>
            <a:endParaRPr sz="1700" dirty="0"/>
          </a:p>
        </p:txBody>
      </p:sp>
      <p:sp>
        <p:nvSpPr>
          <p:cNvPr id="2672" name="Google Shape;2672;p59"/>
          <p:cNvSpPr txBox="1">
            <a:spLocks noGrp="1"/>
          </p:cNvSpPr>
          <p:nvPr>
            <p:ph type="subTitle" idx="4294967295"/>
          </p:nvPr>
        </p:nvSpPr>
        <p:spPr>
          <a:xfrm>
            <a:off x="2676328" y="2694631"/>
            <a:ext cx="1865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XGBoost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74" name="Google Shape;2674;p59"/>
          <p:cNvSpPr txBox="1">
            <a:spLocks noGrp="1"/>
          </p:cNvSpPr>
          <p:nvPr>
            <p:ph type="subTitle" idx="4294967295"/>
          </p:nvPr>
        </p:nvSpPr>
        <p:spPr>
          <a:xfrm>
            <a:off x="2398011" y="4028986"/>
            <a:ext cx="4707124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Hiperparametrizamos</a:t>
            </a:r>
            <a:r>
              <a:rPr lang="es-ES" sz="1600" dirty="0"/>
              <a:t> solo los dos modelos con mejores métricas, especialmente </a:t>
            </a:r>
            <a:r>
              <a:rPr lang="es-ES" sz="1600" dirty="0" err="1"/>
              <a:t>recall</a:t>
            </a:r>
            <a:r>
              <a:rPr lang="es-ES" sz="1600" dirty="0"/>
              <a:t>, AMBOS EMPEORAN.</a:t>
            </a:r>
            <a:endParaRPr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F81459C-ADEF-DA86-CA61-C325389F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3FB5285-3FD8-9212-2284-3E3C8C5A6D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¿Nos sirve nuestro modelo?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92BD24D1-933C-40E2-6D80-8A1ED4E8E3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7147E76-3428-24CA-29F5-B1B4CF8432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Interpretación de resultados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2469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1" name="Google Shape;2441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2"/>
          <p:cNvGrpSpPr/>
          <p:nvPr/>
        </p:nvGrpSpPr>
        <p:grpSpPr>
          <a:xfrm>
            <a:off x="5277946" y="1617740"/>
            <a:ext cx="578763" cy="572682"/>
            <a:chOff x="5221275" y="1231600"/>
            <a:chExt cx="433725" cy="429200"/>
          </a:xfrm>
        </p:grpSpPr>
        <p:sp>
          <p:nvSpPr>
            <p:cNvPr id="2446" name="Google Shape;2446;p52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52"/>
          <p:cNvGrpSpPr/>
          <p:nvPr/>
        </p:nvGrpSpPr>
        <p:grpSpPr>
          <a:xfrm>
            <a:off x="3286013" y="1616021"/>
            <a:ext cx="589271" cy="572548"/>
            <a:chOff x="231725" y="3046400"/>
            <a:chExt cx="441600" cy="429100"/>
          </a:xfrm>
        </p:grpSpPr>
        <p:sp>
          <p:nvSpPr>
            <p:cNvPr id="2453" name="Google Shape;2453;p52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52"/>
          <p:cNvGrpSpPr/>
          <p:nvPr/>
        </p:nvGrpSpPr>
        <p:grpSpPr>
          <a:xfrm>
            <a:off x="1363805" y="2075665"/>
            <a:ext cx="458485" cy="572571"/>
            <a:chOff x="1197275" y="2026750"/>
            <a:chExt cx="343075" cy="428475"/>
          </a:xfrm>
        </p:grpSpPr>
        <p:sp>
          <p:nvSpPr>
            <p:cNvPr id="2456" name="Google Shape;2456;p52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52"/>
          <p:cNvGrpSpPr/>
          <p:nvPr/>
        </p:nvGrpSpPr>
        <p:grpSpPr>
          <a:xfrm>
            <a:off x="7278574" y="2117798"/>
            <a:ext cx="589246" cy="488305"/>
            <a:chOff x="3241250" y="3081850"/>
            <a:chExt cx="432125" cy="358100"/>
          </a:xfrm>
        </p:grpSpPr>
        <p:sp>
          <p:nvSpPr>
            <p:cNvPr id="2459" name="Google Shape;2459;p52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2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4" name="Google Shape;2464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5" name="Google Shape;2465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6" name="Google Shape;2466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7" name="Google Shape;2467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Fortalezas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8" name="Google Shape;2468;p52"/>
          <p:cNvSpPr txBox="1"/>
          <p:nvPr/>
        </p:nvSpPr>
        <p:spPr>
          <a:xfrm>
            <a:off x="614612" y="326175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Métricas altas, alta capacidad predictiva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Debilidades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641780" y="281359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demasiado explicativas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Oportunidades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Aprendizaje no supervisado vs aprendizaje supervisado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Retos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725642" y="329264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Exploración de patrones ocultos, anomalías…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ANALISIS DEL MODELO SUPERVISADO DE CALIDAD</a:t>
            </a:r>
            <a:endParaRPr sz="2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70BE5AE2-DD70-93D5-CB4E-773321F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79B66A1-4544-BD12-F757-08C7ED1017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¿Podemos enriquecer nuestro modelo?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587B9D38-1AE9-6408-07C9-6856EA9D87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D8AF1AD3-4331-0AAC-6884-76FDDFEBD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Siguiente pasos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18174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68"/>
          <p:cNvSpPr txBox="1">
            <a:spLocks noGrp="1"/>
          </p:cNvSpPr>
          <p:nvPr>
            <p:ph type="subTitle" idx="1"/>
          </p:nvPr>
        </p:nvSpPr>
        <p:spPr>
          <a:xfrm>
            <a:off x="724602" y="2240849"/>
            <a:ext cx="3256727" cy="2271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</a:t>
            </a:r>
            <a:r>
              <a:rPr lang="es-ES" dirty="0" err="1"/>
              <a:t>Clustering</a:t>
            </a:r>
            <a:r>
              <a:rPr lang="es-ES" dirty="0"/>
              <a:t> con </a:t>
            </a:r>
            <a:r>
              <a:rPr lang="es-ES" dirty="0" err="1"/>
              <a:t>Kmeans</a:t>
            </a:r>
            <a:r>
              <a:rPr lang="es-E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(en proyecto 2b, desarrollado en repositorio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https://github.com/cris-jimenez89/MACHINE-LEARNING-SOBRE-LA-CALIDAD-DEL-AGUA-NO-SUPERVISADO.git)</a:t>
            </a:r>
          </a:p>
        </p:txBody>
      </p:sp>
      <p:grpSp>
        <p:nvGrpSpPr>
          <p:cNvPr id="3123" name="Google Shape;3123;p68"/>
          <p:cNvGrpSpPr/>
          <p:nvPr/>
        </p:nvGrpSpPr>
        <p:grpSpPr>
          <a:xfrm>
            <a:off x="4253033" y="1689870"/>
            <a:ext cx="2506601" cy="1909097"/>
            <a:chOff x="3578510" y="1419647"/>
            <a:chExt cx="4021500" cy="3062887"/>
          </a:xfrm>
        </p:grpSpPr>
        <p:sp>
          <p:nvSpPr>
            <p:cNvPr id="3124" name="Google Shape;3124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cxnSp>
          <p:nvCxnSpPr>
            <p:cNvPr id="3127" name="Google Shape;3127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8" name="Google Shape;3128;p68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NUEVAS LINEAS DE ESTUDIO</a:t>
            </a:r>
            <a:endParaRPr sz="1400" dirty="0"/>
          </a:p>
        </p:txBody>
      </p:sp>
      <p:sp>
        <p:nvSpPr>
          <p:cNvPr id="3129" name="Google Shape;3129;p68"/>
          <p:cNvSpPr/>
          <p:nvPr/>
        </p:nvSpPr>
        <p:spPr>
          <a:xfrm>
            <a:off x="7029200" y="1452400"/>
            <a:ext cx="1086023" cy="21655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430A81-F782-5166-38EC-73882DDA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42" y="1769945"/>
            <a:ext cx="2402220" cy="1424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A3667-5CEC-08C6-01BB-11BEF853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04127" y="1663050"/>
            <a:ext cx="998390" cy="176409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grpSp>
        <p:nvGrpSpPr>
          <p:cNvPr id="3140" name="Google Shape;3140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1" name="Google Shape;3141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2" name="Google Shape;3142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3" name="Google Shape;3143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4" name="Google Shape;3144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5" name="Google Shape;3145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8" name="Google Shape;3148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49" name="Google Shape;3149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¿Por qué estudiar la calidad del agua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y contexto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" name="Google Shape;281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6646" y="2564221"/>
            <a:ext cx="914520" cy="769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7" name="Google Shape;2817;p66"/>
          <p:cNvGrpSpPr/>
          <p:nvPr/>
        </p:nvGrpSpPr>
        <p:grpSpPr>
          <a:xfrm>
            <a:off x="3356988" y="1188729"/>
            <a:ext cx="5256529" cy="3047080"/>
            <a:chOff x="650312" y="1743637"/>
            <a:chExt cx="4566130" cy="2646873"/>
          </a:xfrm>
        </p:grpSpPr>
        <p:sp>
          <p:nvSpPr>
            <p:cNvPr id="2818" name="Google Shape;2818;p66"/>
            <p:cNvSpPr/>
            <p:nvPr/>
          </p:nvSpPr>
          <p:spPr>
            <a:xfrm>
              <a:off x="4648940" y="3841015"/>
              <a:ext cx="633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9" name="Google Shape;2819;p66"/>
            <p:cNvGrpSpPr/>
            <p:nvPr/>
          </p:nvGrpSpPr>
          <p:grpSpPr>
            <a:xfrm>
              <a:off x="650312" y="1743637"/>
              <a:ext cx="4566130" cy="2646873"/>
              <a:chOff x="1397225" y="1410350"/>
              <a:chExt cx="4786300" cy="2774500"/>
            </a:xfrm>
          </p:grpSpPr>
          <p:grpSp>
            <p:nvGrpSpPr>
              <p:cNvPr id="2820" name="Google Shape;2820;p66"/>
              <p:cNvGrpSpPr/>
              <p:nvPr/>
            </p:nvGrpSpPr>
            <p:grpSpPr>
              <a:xfrm>
                <a:off x="4293400" y="2574725"/>
                <a:ext cx="84425" cy="80100"/>
                <a:chOff x="4293400" y="2574725"/>
                <a:chExt cx="84425" cy="80100"/>
              </a:xfrm>
            </p:grpSpPr>
            <p:sp>
              <p:nvSpPr>
                <p:cNvPr id="2821" name="Google Shape;2821;p66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22" name="Google Shape;2822;p66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3" name="Google Shape;2823;p6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824" name="Google Shape;2824;p66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25" name="Google Shape;2825;p66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826" name="Google Shape;2826;p66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2827" name="Google Shape;2827;p66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8" name="Google Shape;2828;p66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9" name="Google Shape;2829;p66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0" name="Google Shape;2830;p66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2831;p66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32" name="Google Shape;2832;p66"/>
              <p:cNvGrpSpPr/>
              <p:nvPr/>
            </p:nvGrpSpPr>
            <p:grpSpPr>
              <a:xfrm>
                <a:off x="3960625" y="2587825"/>
                <a:ext cx="94050" cy="104125"/>
                <a:chOff x="3960625" y="2587825"/>
                <a:chExt cx="94050" cy="104125"/>
              </a:xfrm>
            </p:grpSpPr>
            <p:sp>
              <p:nvSpPr>
                <p:cNvPr id="2833" name="Google Shape;2833;p66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4" name="Google Shape;2834;p66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5" name="Google Shape;2835;p66"/>
              <p:cNvGrpSpPr/>
              <p:nvPr/>
            </p:nvGrpSpPr>
            <p:grpSpPr>
              <a:xfrm>
                <a:off x="3765350" y="2500900"/>
                <a:ext cx="173600" cy="187925"/>
                <a:chOff x="3765350" y="2500900"/>
                <a:chExt cx="173600" cy="187925"/>
              </a:xfrm>
            </p:grpSpPr>
            <p:sp>
              <p:nvSpPr>
                <p:cNvPr id="2836" name="Google Shape;2836;p66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7" name="Google Shape;2837;p66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66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66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2" name="Google Shape;2842;p66"/>
              <p:cNvGrpSpPr/>
              <p:nvPr/>
            </p:nvGrpSpPr>
            <p:grpSpPr>
              <a:xfrm>
                <a:off x="3750475" y="2481850"/>
                <a:ext cx="85125" cy="51800"/>
                <a:chOff x="3750475" y="2481850"/>
                <a:chExt cx="85125" cy="51800"/>
              </a:xfrm>
            </p:grpSpPr>
            <p:sp>
              <p:nvSpPr>
                <p:cNvPr id="2843" name="Google Shape;2843;p66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66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5" name="Google Shape;2845;p66"/>
              <p:cNvGrpSpPr/>
              <p:nvPr/>
            </p:nvGrpSpPr>
            <p:grpSpPr>
              <a:xfrm>
                <a:off x="3627175" y="2432450"/>
                <a:ext cx="172100" cy="169075"/>
                <a:chOff x="3627175" y="2432450"/>
                <a:chExt cx="172100" cy="169075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48" name="Google Shape;2848;p66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9" name="Google Shape;2849;p66"/>
              <p:cNvGrpSpPr/>
              <p:nvPr/>
            </p:nvGrpSpPr>
            <p:grpSpPr>
              <a:xfrm>
                <a:off x="3561536" y="2585450"/>
                <a:ext cx="61539" cy="99045"/>
                <a:chOff x="3561536" y="2585450"/>
                <a:chExt cx="61539" cy="99045"/>
              </a:xfrm>
            </p:grpSpPr>
            <p:sp>
              <p:nvSpPr>
                <p:cNvPr id="2850" name="Google Shape;2850;p66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52" name="Google Shape;2852;p66"/>
              <p:cNvGrpSpPr/>
              <p:nvPr/>
            </p:nvGrpSpPr>
            <p:grpSpPr>
              <a:xfrm>
                <a:off x="3906325" y="1984500"/>
                <a:ext cx="156075" cy="262825"/>
                <a:chOff x="3906325" y="1984500"/>
                <a:chExt cx="156075" cy="262825"/>
              </a:xfrm>
            </p:grpSpPr>
            <p:sp>
              <p:nvSpPr>
                <p:cNvPr id="2853" name="Google Shape;2853;p66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54" name="Google Shape;2854;p66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5" name="Google Shape;2855;p66"/>
              <p:cNvGrpSpPr/>
              <p:nvPr/>
            </p:nvGrpSpPr>
            <p:grpSpPr>
              <a:xfrm>
                <a:off x="1397225" y="1637375"/>
                <a:ext cx="1401575" cy="1228250"/>
                <a:chOff x="1397225" y="1637375"/>
                <a:chExt cx="1401575" cy="1228250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57" name="Google Shape;2857;p66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858" name="Google Shape;2858;p66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9" name="Google Shape;2859;p66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60" name="Google Shape;2860;p66"/>
              <p:cNvGrpSpPr/>
              <p:nvPr/>
            </p:nvGrpSpPr>
            <p:grpSpPr>
              <a:xfrm>
                <a:off x="2605700" y="3152850"/>
                <a:ext cx="594125" cy="616250"/>
                <a:chOff x="2605700" y="3152850"/>
                <a:chExt cx="594125" cy="616250"/>
              </a:xfrm>
            </p:grpSpPr>
            <p:sp>
              <p:nvSpPr>
                <p:cNvPr id="2861" name="Google Shape;2861;p66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2" name="Google Shape;2862;p66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3" name="Google Shape;2863;p66"/>
              <p:cNvGrpSpPr/>
              <p:nvPr/>
            </p:nvGrpSpPr>
            <p:grpSpPr>
              <a:xfrm>
                <a:off x="2680375" y="3423800"/>
                <a:ext cx="182975" cy="761050"/>
                <a:chOff x="2680375" y="3423800"/>
                <a:chExt cx="182975" cy="761050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6" name="Google Shape;2866;p66"/>
              <p:cNvGrpSpPr/>
              <p:nvPr/>
            </p:nvGrpSpPr>
            <p:grpSpPr>
              <a:xfrm>
                <a:off x="3918000" y="3561900"/>
                <a:ext cx="236225" cy="207100"/>
                <a:chOff x="3918000" y="3561900"/>
                <a:chExt cx="236225" cy="207100"/>
              </a:xfrm>
            </p:grpSpPr>
            <p:sp>
              <p:nvSpPr>
                <p:cNvPr id="2867" name="Google Shape;2867;p66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9" name="Google Shape;2869;p66"/>
              <p:cNvSpPr/>
              <p:nvPr/>
            </p:nvSpPr>
            <p:spPr>
              <a:xfrm>
                <a:off x="2736350" y="2969700"/>
                <a:ext cx="39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6"/>
              <p:cNvSpPr/>
              <p:nvPr/>
            </p:nvSpPr>
            <p:spPr>
              <a:xfrm>
                <a:off x="2668350" y="2948250"/>
                <a:ext cx="554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6"/>
              <p:cNvSpPr/>
              <p:nvPr/>
            </p:nvSpPr>
            <p:spPr>
              <a:xfrm>
                <a:off x="2980100" y="1451675"/>
                <a:ext cx="608375" cy="778925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2" name="Google Shape;2872;p66"/>
              <p:cNvGrpSpPr/>
              <p:nvPr/>
            </p:nvGrpSpPr>
            <p:grpSpPr>
              <a:xfrm>
                <a:off x="1922950" y="1410350"/>
                <a:ext cx="1252825" cy="1162875"/>
                <a:chOff x="1922950" y="1410350"/>
                <a:chExt cx="1252825" cy="1162875"/>
              </a:xfrm>
            </p:grpSpPr>
            <p:sp>
              <p:nvSpPr>
                <p:cNvPr id="2873" name="Google Shape;2873;p66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66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66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66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66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66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66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66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66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66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66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66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66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66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66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66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9" name="Google Shape;2889;p66"/>
              <p:cNvSpPr/>
              <p:nvPr/>
            </p:nvSpPr>
            <p:spPr>
              <a:xfrm>
                <a:off x="2577325" y="2970225"/>
                <a:ext cx="3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6"/>
              <p:cNvSpPr/>
              <p:nvPr/>
            </p:nvSpPr>
            <p:spPr>
              <a:xfrm>
                <a:off x="2632250" y="2947725"/>
                <a:ext cx="413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6"/>
              <p:cNvSpPr/>
              <p:nvPr/>
            </p:nvSpPr>
            <p:spPr>
              <a:xfrm>
                <a:off x="2485775" y="2895925"/>
                <a:ext cx="15382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6"/>
              <p:cNvSpPr/>
              <p:nvPr/>
            </p:nvSpPr>
            <p:spPr>
              <a:xfrm>
                <a:off x="2901125" y="4083350"/>
                <a:ext cx="392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2506700" y="3102550"/>
                <a:ext cx="800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2464350" y="3080075"/>
                <a:ext cx="48650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2438700" y="3020425"/>
                <a:ext cx="675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2416725" y="3006825"/>
                <a:ext cx="915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2404175" y="3031950"/>
                <a:ext cx="361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2420400" y="2972825"/>
                <a:ext cx="167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2374900" y="2981200"/>
                <a:ext cx="5965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6"/>
              <p:cNvSpPr/>
              <p:nvPr/>
            </p:nvSpPr>
            <p:spPr>
              <a:xfrm>
                <a:off x="2050050" y="2725400"/>
                <a:ext cx="412225" cy="305525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6"/>
              <p:cNvSpPr/>
              <p:nvPr/>
            </p:nvSpPr>
            <p:spPr>
              <a:xfrm>
                <a:off x="2916800" y="3161675"/>
                <a:ext cx="408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6"/>
              <p:cNvSpPr/>
              <p:nvPr/>
            </p:nvSpPr>
            <p:spPr>
              <a:xfrm>
                <a:off x="2866075" y="3155900"/>
                <a:ext cx="5807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6"/>
              <p:cNvSpPr/>
              <p:nvPr/>
            </p:nvSpPr>
            <p:spPr>
              <a:xfrm>
                <a:off x="2816900" y="3119825"/>
                <a:ext cx="7272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2646900" y="3064375"/>
                <a:ext cx="19200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2561625" y="3060700"/>
                <a:ext cx="173700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2531825" y="3224950"/>
                <a:ext cx="8580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2527100" y="3246400"/>
                <a:ext cx="186250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2700250" y="3389200"/>
                <a:ext cx="1799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2809050" y="3531500"/>
                <a:ext cx="123475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2884375" y="3700450"/>
                <a:ext cx="732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1" name="Google Shape;2911;p66"/>
              <p:cNvGrpSpPr/>
              <p:nvPr/>
            </p:nvGrpSpPr>
            <p:grpSpPr>
              <a:xfrm>
                <a:off x="2711750" y="3572300"/>
                <a:ext cx="230725" cy="598425"/>
                <a:chOff x="2711750" y="3572300"/>
                <a:chExt cx="230725" cy="598425"/>
              </a:xfrm>
            </p:grpSpPr>
            <p:sp>
              <p:nvSpPr>
                <p:cNvPr id="2912" name="Google Shape;2912;p66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66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4" name="Google Shape;2914;p66"/>
              <p:cNvSpPr/>
              <p:nvPr/>
            </p:nvSpPr>
            <p:spPr>
              <a:xfrm>
                <a:off x="5404100" y="2847275"/>
                <a:ext cx="2617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5" name="Google Shape;2915;p66"/>
              <p:cNvGrpSpPr/>
              <p:nvPr/>
            </p:nvGrpSpPr>
            <p:grpSpPr>
              <a:xfrm>
                <a:off x="3781475" y="1624825"/>
                <a:ext cx="153300" cy="166375"/>
                <a:chOff x="3781475" y="1624825"/>
                <a:chExt cx="153300" cy="166375"/>
              </a:xfrm>
            </p:grpSpPr>
            <p:sp>
              <p:nvSpPr>
                <p:cNvPr id="2916" name="Google Shape;2916;p66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66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66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66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0" name="Google Shape;2920;p66"/>
              <p:cNvSpPr/>
              <p:nvPr/>
            </p:nvSpPr>
            <p:spPr>
              <a:xfrm>
                <a:off x="5511350" y="2436650"/>
                <a:ext cx="175250" cy="3071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5440200" y="2597250"/>
                <a:ext cx="6017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5410900" y="2501000"/>
                <a:ext cx="68550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4855375" y="2348250"/>
                <a:ext cx="44465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5730000" y="3287725"/>
                <a:ext cx="141250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5413525" y="2961325"/>
                <a:ext cx="1151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5472625" y="3375600"/>
                <a:ext cx="56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7" name="Google Shape;2927;p66"/>
              <p:cNvGrpSpPr/>
              <p:nvPr/>
            </p:nvGrpSpPr>
            <p:grpSpPr>
              <a:xfrm>
                <a:off x="5068275" y="3161675"/>
                <a:ext cx="664875" cy="222850"/>
                <a:chOff x="5068275" y="3161675"/>
                <a:chExt cx="664875" cy="222850"/>
              </a:xfrm>
            </p:grpSpPr>
            <p:sp>
              <p:nvSpPr>
                <p:cNvPr id="2928" name="Google Shape;2928;p66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66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66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66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66"/>
              <p:cNvSpPr/>
              <p:nvPr/>
            </p:nvSpPr>
            <p:spPr>
              <a:xfrm>
                <a:off x="5139425" y="3145975"/>
                <a:ext cx="628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6"/>
              <p:cNvSpPr/>
              <p:nvPr/>
            </p:nvSpPr>
            <p:spPr>
              <a:xfrm>
                <a:off x="5279075" y="3142825"/>
                <a:ext cx="137075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66"/>
              <p:cNvSpPr/>
              <p:nvPr/>
            </p:nvSpPr>
            <p:spPr>
              <a:xfrm>
                <a:off x="5150925" y="2887575"/>
                <a:ext cx="119300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66"/>
              <p:cNvSpPr/>
              <p:nvPr/>
            </p:nvSpPr>
            <p:spPr>
              <a:xfrm>
                <a:off x="5166625" y="3025150"/>
                <a:ext cx="758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6"/>
              <p:cNvSpPr/>
              <p:nvPr/>
            </p:nvSpPr>
            <p:spPr>
              <a:xfrm>
                <a:off x="4941700" y="2836825"/>
                <a:ext cx="743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6"/>
              <p:cNvSpPr/>
              <p:nvPr/>
            </p:nvSpPr>
            <p:spPr>
              <a:xfrm>
                <a:off x="3787225" y="2293850"/>
                <a:ext cx="554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6"/>
              <p:cNvSpPr/>
              <p:nvPr/>
            </p:nvSpPr>
            <p:spPr>
              <a:xfrm>
                <a:off x="3743300" y="1958025"/>
                <a:ext cx="290325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6"/>
              <p:cNvSpPr/>
              <p:nvPr/>
            </p:nvSpPr>
            <p:spPr>
              <a:xfrm>
                <a:off x="3823325" y="2021850"/>
                <a:ext cx="143875" cy="324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6"/>
              <p:cNvSpPr/>
              <p:nvPr/>
            </p:nvSpPr>
            <p:spPr>
              <a:xfrm>
                <a:off x="3976075" y="2250975"/>
                <a:ext cx="575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6"/>
              <p:cNvSpPr/>
              <p:nvPr/>
            </p:nvSpPr>
            <p:spPr>
              <a:xfrm>
                <a:off x="3949400" y="2288625"/>
                <a:ext cx="915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6"/>
              <p:cNvSpPr/>
              <p:nvPr/>
            </p:nvSpPr>
            <p:spPr>
              <a:xfrm>
                <a:off x="3952525" y="2322625"/>
                <a:ext cx="71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6"/>
              <p:cNvSpPr/>
              <p:nvPr/>
            </p:nvSpPr>
            <p:spPr>
              <a:xfrm>
                <a:off x="3986525" y="2326300"/>
                <a:ext cx="12087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6"/>
              <p:cNvSpPr/>
              <p:nvPr/>
            </p:nvSpPr>
            <p:spPr>
              <a:xfrm>
                <a:off x="3903350" y="2478500"/>
                <a:ext cx="832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6"/>
              <p:cNvSpPr/>
              <p:nvPr/>
            </p:nvSpPr>
            <p:spPr>
              <a:xfrm>
                <a:off x="3910150" y="2462825"/>
                <a:ext cx="717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6"/>
              <p:cNvSpPr/>
              <p:nvPr/>
            </p:nvSpPr>
            <p:spPr>
              <a:xfrm>
                <a:off x="3947825" y="2585750"/>
                <a:ext cx="272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6"/>
              <p:cNvSpPr/>
              <p:nvPr/>
            </p:nvSpPr>
            <p:spPr>
              <a:xfrm>
                <a:off x="3934750" y="2566400"/>
                <a:ext cx="2617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6"/>
              <p:cNvSpPr/>
              <p:nvPr/>
            </p:nvSpPr>
            <p:spPr>
              <a:xfrm>
                <a:off x="3895525" y="2538675"/>
                <a:ext cx="544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6"/>
              <p:cNvSpPr/>
              <p:nvPr/>
            </p:nvSpPr>
            <p:spPr>
              <a:xfrm>
                <a:off x="3865700" y="2510950"/>
                <a:ext cx="424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6"/>
              <p:cNvSpPr/>
              <p:nvPr/>
            </p:nvSpPr>
            <p:spPr>
              <a:xfrm>
                <a:off x="3811300" y="2470650"/>
                <a:ext cx="999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6"/>
              <p:cNvSpPr/>
              <p:nvPr/>
            </p:nvSpPr>
            <p:spPr>
              <a:xfrm>
                <a:off x="3867800" y="2355575"/>
                <a:ext cx="1323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6"/>
              <p:cNvSpPr/>
              <p:nvPr/>
            </p:nvSpPr>
            <p:spPr>
              <a:xfrm>
                <a:off x="3841625" y="2432475"/>
                <a:ext cx="1057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6"/>
              <p:cNvSpPr/>
              <p:nvPr/>
            </p:nvSpPr>
            <p:spPr>
              <a:xfrm>
                <a:off x="3759500" y="2356100"/>
                <a:ext cx="12035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6"/>
              <p:cNvSpPr/>
              <p:nvPr/>
            </p:nvSpPr>
            <p:spPr>
              <a:xfrm>
                <a:off x="3727600" y="2387500"/>
                <a:ext cx="5180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6"/>
              <p:cNvSpPr/>
              <p:nvPr/>
            </p:nvSpPr>
            <p:spPr>
              <a:xfrm>
                <a:off x="3722900" y="2426200"/>
                <a:ext cx="408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6"/>
              <p:cNvSpPr/>
              <p:nvPr/>
            </p:nvSpPr>
            <p:spPr>
              <a:xfrm>
                <a:off x="3758475" y="2449750"/>
                <a:ext cx="99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6"/>
              <p:cNvSpPr/>
              <p:nvPr/>
            </p:nvSpPr>
            <p:spPr>
              <a:xfrm>
                <a:off x="3552375" y="2346700"/>
                <a:ext cx="580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8" name="Google Shape;2958;p66"/>
              <p:cNvGrpSpPr/>
              <p:nvPr/>
            </p:nvGrpSpPr>
            <p:grpSpPr>
              <a:xfrm>
                <a:off x="3586375" y="2281300"/>
                <a:ext cx="125025" cy="175275"/>
                <a:chOff x="3586375" y="2281300"/>
                <a:chExt cx="125025" cy="175275"/>
              </a:xfrm>
            </p:grpSpPr>
            <p:sp>
              <p:nvSpPr>
                <p:cNvPr id="2959" name="Google Shape;2959;p66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66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1" name="Google Shape;2961;p66"/>
              <p:cNvSpPr/>
              <p:nvPr/>
            </p:nvSpPr>
            <p:spPr>
              <a:xfrm>
                <a:off x="4300900" y="3419025"/>
                <a:ext cx="109875" cy="2056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2" name="Google Shape;2962;p66"/>
              <p:cNvGrpSpPr/>
              <p:nvPr/>
            </p:nvGrpSpPr>
            <p:grpSpPr>
              <a:xfrm>
                <a:off x="5298975" y="3412225"/>
                <a:ext cx="576450" cy="616225"/>
                <a:chOff x="5298975" y="3412225"/>
                <a:chExt cx="576450" cy="616225"/>
              </a:xfrm>
            </p:grpSpPr>
            <p:sp>
              <p:nvSpPr>
                <p:cNvPr id="2963" name="Google Shape;2963;p66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66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5" name="Google Shape;2965;p66"/>
              <p:cNvGrpSpPr/>
              <p:nvPr/>
            </p:nvGrpSpPr>
            <p:grpSpPr>
              <a:xfrm>
                <a:off x="5952300" y="3852150"/>
                <a:ext cx="231225" cy="287200"/>
                <a:chOff x="5952300" y="3852150"/>
                <a:chExt cx="231225" cy="287200"/>
              </a:xfrm>
            </p:grpSpPr>
            <p:sp>
              <p:nvSpPr>
                <p:cNvPr id="2966" name="Google Shape;2966;p66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66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8" name="Google Shape;2968;p66"/>
              <p:cNvSpPr/>
              <p:nvPr/>
            </p:nvSpPr>
            <p:spPr>
              <a:xfrm>
                <a:off x="3399625" y="2088800"/>
                <a:ext cx="127125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6"/>
              <p:cNvSpPr/>
              <p:nvPr/>
            </p:nvSpPr>
            <p:spPr>
              <a:xfrm>
                <a:off x="4616850" y="2275025"/>
                <a:ext cx="885625" cy="661225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6"/>
              <p:cNvSpPr/>
              <p:nvPr/>
            </p:nvSpPr>
            <p:spPr>
              <a:xfrm>
                <a:off x="5150925" y="29032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6"/>
              <p:cNvSpPr/>
              <p:nvPr/>
            </p:nvSpPr>
            <p:spPr>
              <a:xfrm>
                <a:off x="5134200" y="2918425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4608475" y="2660550"/>
                <a:ext cx="52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4302475" y="2310075"/>
                <a:ext cx="5477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4443200" y="2520875"/>
                <a:ext cx="231750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4401875" y="2571100"/>
                <a:ext cx="207150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6" name="Google Shape;2976;p66"/>
              <p:cNvGrpSpPr/>
              <p:nvPr/>
            </p:nvGrpSpPr>
            <p:grpSpPr>
              <a:xfrm>
                <a:off x="4842300" y="3099950"/>
                <a:ext cx="31425" cy="59650"/>
                <a:chOff x="4842300" y="3099950"/>
                <a:chExt cx="31425" cy="59650"/>
              </a:xfrm>
            </p:grpSpPr>
            <p:sp>
              <p:nvSpPr>
                <p:cNvPr id="2977" name="Google Shape;2977;p66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66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66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66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1" name="Google Shape;2981;p66"/>
              <p:cNvSpPr/>
              <p:nvPr/>
            </p:nvSpPr>
            <p:spPr>
              <a:xfrm>
                <a:off x="4663400" y="2731150"/>
                <a:ext cx="405425" cy="396025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6"/>
              <p:cNvSpPr/>
              <p:nvPr/>
            </p:nvSpPr>
            <p:spPr>
              <a:xfrm>
                <a:off x="4822425" y="2778250"/>
                <a:ext cx="1193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6"/>
              <p:cNvSpPr/>
              <p:nvPr/>
            </p:nvSpPr>
            <p:spPr>
              <a:xfrm>
                <a:off x="4547800" y="2671000"/>
                <a:ext cx="20037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6"/>
              <p:cNvSpPr/>
              <p:nvPr/>
            </p:nvSpPr>
            <p:spPr>
              <a:xfrm>
                <a:off x="4533150" y="2640675"/>
                <a:ext cx="191475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3978150" y="2401100"/>
                <a:ext cx="237525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4036750" y="2474325"/>
                <a:ext cx="4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3957250" y="2483750"/>
                <a:ext cx="1276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3989150" y="2555400"/>
                <a:ext cx="837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9" name="Google Shape;2989;p66"/>
              <p:cNvGrpSpPr/>
              <p:nvPr/>
            </p:nvGrpSpPr>
            <p:grpSpPr>
              <a:xfrm>
                <a:off x="3866750" y="2520350"/>
                <a:ext cx="78475" cy="60700"/>
                <a:chOff x="3866750" y="2520350"/>
                <a:chExt cx="78475" cy="60700"/>
              </a:xfrm>
            </p:grpSpPr>
            <p:sp>
              <p:nvSpPr>
                <p:cNvPr id="2990" name="Google Shape;2990;p66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66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66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66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4" name="Google Shape;2994;p66"/>
              <p:cNvSpPr/>
              <p:nvPr/>
            </p:nvSpPr>
            <p:spPr>
              <a:xfrm>
                <a:off x="3799775" y="2577900"/>
                <a:ext cx="14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6"/>
              <p:cNvSpPr/>
              <p:nvPr/>
            </p:nvSpPr>
            <p:spPr>
              <a:xfrm>
                <a:off x="3567525" y="2564825"/>
                <a:ext cx="16062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6"/>
              <p:cNvSpPr/>
              <p:nvPr/>
            </p:nvSpPr>
            <p:spPr>
              <a:xfrm>
                <a:off x="4298300" y="2628625"/>
                <a:ext cx="251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6"/>
              <p:cNvSpPr/>
              <p:nvPr/>
            </p:nvSpPr>
            <p:spPr>
              <a:xfrm>
                <a:off x="4292025" y="2631250"/>
                <a:ext cx="295050" cy="237500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4277375" y="2602475"/>
                <a:ext cx="518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4044600" y="2592025"/>
                <a:ext cx="2605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4041450" y="2592550"/>
                <a:ext cx="39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4231325" y="2673625"/>
                <a:ext cx="13970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4345375" y="2791325"/>
                <a:ext cx="251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4136125" y="2704475"/>
                <a:ext cx="32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4184250" y="2677275"/>
                <a:ext cx="90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4165950" y="2741625"/>
                <a:ext cx="2200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4185300" y="2741625"/>
                <a:ext cx="5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4179025" y="2755750"/>
                <a:ext cx="78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4179025" y="2721750"/>
                <a:ext cx="188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4180075" y="2740050"/>
                <a:ext cx="5807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4179025" y="2758875"/>
                <a:ext cx="299225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4409700" y="2852525"/>
                <a:ext cx="110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421225" y="2854100"/>
                <a:ext cx="690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434300" y="2866125"/>
                <a:ext cx="108300" cy="13340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483475" y="2847275"/>
                <a:ext cx="57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300375" y="2959750"/>
                <a:ext cx="1538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035700" y="2769350"/>
                <a:ext cx="18050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003800" y="2919475"/>
                <a:ext cx="238550" cy="273600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166475" y="3025650"/>
                <a:ext cx="219725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213550" y="2979100"/>
                <a:ext cx="96800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4292025" y="3059150"/>
                <a:ext cx="219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4282600" y="3069600"/>
                <a:ext cx="148050" cy="19617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4175375" y="3163750"/>
                <a:ext cx="1213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4145025" y="3258950"/>
                <a:ext cx="1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4115200" y="3182075"/>
                <a:ext cx="837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3898125" y="3081625"/>
                <a:ext cx="1883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3821225" y="2747900"/>
                <a:ext cx="22340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3792975" y="2679900"/>
                <a:ext cx="570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3568575" y="2683550"/>
                <a:ext cx="2898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3511050" y="2702400"/>
                <a:ext cx="167400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3450875" y="2834200"/>
                <a:ext cx="118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3450375" y="2838400"/>
                <a:ext cx="17055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3518375" y="2873975"/>
                <a:ext cx="2354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3617750" y="3020950"/>
                <a:ext cx="108825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442525" y="2997925"/>
                <a:ext cx="9312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452975" y="3056525"/>
                <a:ext cx="445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6" name="Google Shape;3036;p66"/>
              <p:cNvGrpSpPr/>
              <p:nvPr/>
            </p:nvGrpSpPr>
            <p:grpSpPr>
              <a:xfrm>
                <a:off x="3450375" y="3038225"/>
                <a:ext cx="132875" cy="99400"/>
                <a:chOff x="3450375" y="3038225"/>
                <a:chExt cx="132875" cy="99400"/>
              </a:xfrm>
            </p:grpSpPr>
            <p:sp>
              <p:nvSpPr>
                <p:cNvPr id="3037" name="Google Shape;3037;p66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66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39" name="Google Shape;3039;p66"/>
              <p:cNvSpPr/>
              <p:nvPr/>
            </p:nvSpPr>
            <p:spPr>
              <a:xfrm>
                <a:off x="3503200" y="3095750"/>
                <a:ext cx="4030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66"/>
              <p:cNvSpPr/>
              <p:nvPr/>
            </p:nvSpPr>
            <p:spPr>
              <a:xfrm>
                <a:off x="3529350" y="3117725"/>
                <a:ext cx="5860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66"/>
              <p:cNvSpPr/>
              <p:nvPr/>
            </p:nvSpPr>
            <p:spPr>
              <a:xfrm>
                <a:off x="3570150" y="3086875"/>
                <a:ext cx="894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66"/>
              <p:cNvSpPr/>
              <p:nvPr/>
            </p:nvSpPr>
            <p:spPr>
              <a:xfrm>
                <a:off x="3647050" y="3079025"/>
                <a:ext cx="6122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689950" y="3079025"/>
                <a:ext cx="29300" cy="779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705625" y="3059150"/>
                <a:ext cx="450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881925" y="2896975"/>
                <a:ext cx="150650" cy="239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863600" y="3051825"/>
                <a:ext cx="47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695700" y="2900125"/>
                <a:ext cx="2202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732825" y="3041350"/>
                <a:ext cx="1653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813400" y="3053900"/>
                <a:ext cx="10985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813900" y="3211875"/>
                <a:ext cx="826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3821750" y="3213450"/>
                <a:ext cx="293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3848425" y="3188875"/>
                <a:ext cx="1109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3860475" y="3308125"/>
                <a:ext cx="157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4111550" y="3257925"/>
                <a:ext cx="161650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4106850" y="3261050"/>
                <a:ext cx="29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4106850" y="3275175"/>
                <a:ext cx="28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3862550" y="3166900"/>
                <a:ext cx="275700" cy="2730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4159150" y="3380850"/>
                <a:ext cx="460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4001175" y="3363575"/>
                <a:ext cx="170550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3852625" y="3330100"/>
                <a:ext cx="18100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4046675" y="3472375"/>
                <a:ext cx="11302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3968750" y="3504300"/>
                <a:ext cx="13550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3853150" y="3491725"/>
                <a:ext cx="193550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4123050" y="3397575"/>
                <a:ext cx="150675" cy="24275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4120450" y="3622500"/>
                <a:ext cx="209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4064475" y="3669050"/>
                <a:ext cx="33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4252775" y="2586800"/>
                <a:ext cx="70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4298825" y="2603000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4949025" y="2811200"/>
                <a:ext cx="444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66"/>
              <p:cNvSpPr/>
              <p:nvPr/>
            </p:nvSpPr>
            <p:spPr>
              <a:xfrm>
                <a:off x="3967175" y="2589925"/>
                <a:ext cx="350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66"/>
              <p:cNvSpPr/>
              <p:nvPr/>
            </p:nvSpPr>
            <p:spPr>
              <a:xfrm>
                <a:off x="3938400" y="2522975"/>
                <a:ext cx="586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66"/>
              <p:cNvSpPr/>
              <p:nvPr/>
            </p:nvSpPr>
            <p:spPr>
              <a:xfrm>
                <a:off x="5009700" y="2810675"/>
                <a:ext cx="1281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5" name="Google Shape;3075;p66"/>
          <p:cNvSpPr txBox="1"/>
          <p:nvPr/>
        </p:nvSpPr>
        <p:spPr>
          <a:xfrm>
            <a:off x="1906909" y="2673964"/>
            <a:ext cx="1845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D0D0D"/>
                </a:solidFill>
                <a:effectLst/>
                <a:latin typeface="Overpass" panose="020B0604020202020204" charset="0"/>
                <a:ea typeface="Aptos" panose="020B0004020202020204" pitchFamily="34" charset="0"/>
              </a:rPr>
              <a:t>785 millones de personas carecen de acceso a ninguna fuente de agua potable</a:t>
            </a:r>
            <a:endParaRPr lang="es-ES" dirty="0">
              <a:latin typeface="Overpass" panose="020B0604020202020204" charset="0"/>
            </a:endParaRPr>
          </a:p>
        </p:txBody>
      </p:sp>
      <p:grpSp>
        <p:nvGrpSpPr>
          <p:cNvPr id="3079" name="Google Shape;3079;p66"/>
          <p:cNvGrpSpPr/>
          <p:nvPr/>
        </p:nvGrpSpPr>
        <p:grpSpPr>
          <a:xfrm>
            <a:off x="957666" y="2734474"/>
            <a:ext cx="402540" cy="398341"/>
            <a:chOff x="5221275" y="1231600"/>
            <a:chExt cx="433725" cy="429200"/>
          </a:xfrm>
        </p:grpSpPr>
        <p:sp>
          <p:nvSpPr>
            <p:cNvPr id="3080" name="Google Shape;3080;p66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1" name="Google Shape;3091;p66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pic>
        <p:nvPicPr>
          <p:cNvPr id="3093" name="Google Shape;3093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4608122" y="3622087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710111" y="2961524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5615054" y="2552997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35599" y="1328457"/>
            <a:ext cx="554040" cy="46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8604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40C28"/>
                </a:solidFill>
                <a:effectLst/>
                <a:latin typeface="Overpass" panose="020B0604020202020204" charset="0"/>
              </a:rPr>
              <a:t>2.100 millones de personas (tres de cada 10) carecen de acceso a agua potable en el hogar</a:t>
            </a:r>
            <a:endParaRPr dirty="0">
              <a:latin typeface="Overpass" panose="020B0604020202020204" charset="0"/>
            </a:endParaRPr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523168" y="2296208"/>
            <a:ext cx="493027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Overpass" panose="020B0604020202020204" charset="0"/>
              </a:rPr>
              <a:t>En un mundo donde el acceso al agua potable es esencial para el bienestar humano, comprender y monitorear la calidad del agua se vuelve crucial.</a:t>
            </a:r>
            <a:endParaRPr dirty="0">
              <a:latin typeface="Overpass" panose="020B0604020202020204" charset="0"/>
            </a:endParaRPr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4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4500</a:t>
            </a:r>
            <a:endParaRPr lang="en" dirty="0"/>
          </a:p>
        </p:txBody>
      </p:sp>
      <p:sp>
        <p:nvSpPr>
          <p:cNvPr id="2804" name="Google Shape;2804;p64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Overpass" panose="020B0604020202020204" charset="0"/>
              </a:rPr>
              <a:t>millones de personas (6 de cada 10) no disponen de un saneamiento seguro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1972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654887" y="2735056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Conferencia de las Naciones Unidas de Estocolmo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84267" y="2662053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Agenda 21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61023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Objetivos de desarrollo sostenible de la ONU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2015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7436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Informe de la OMS Y UNICEF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históricos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793</Words>
  <Application>Microsoft Office PowerPoint</Application>
  <PresentationFormat>Presentación en pantalla (16:9)</PresentationFormat>
  <Paragraphs>220</Paragraphs>
  <Slides>39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Open Sans</vt:lpstr>
      <vt:lpstr>Overpass</vt:lpstr>
      <vt:lpstr>Open Sans ExtraBold</vt:lpstr>
      <vt:lpstr>Fira Sans Extra Condensed Medium</vt:lpstr>
      <vt:lpstr>Overpass Black</vt:lpstr>
      <vt:lpstr>Open Sans SemiBold</vt:lpstr>
      <vt:lpstr>Arial</vt:lpstr>
      <vt:lpstr>Aqua Marketing Plan by Slidego</vt:lpstr>
      <vt:lpstr>MODELANDO LA PUREZA, ANÁLISIS DE LA CALIDAD DEL AGUA CON MACHINE LEARNING</vt:lpstr>
      <vt:lpstr>INDICE DE CONTENIDOS</vt:lpstr>
      <vt:lpstr>INDICE DE CONTENIDOS</vt:lpstr>
      <vt:lpstr>01</vt:lpstr>
      <vt:lpstr>Introducción</vt:lpstr>
      <vt:lpstr>Introducción</vt:lpstr>
      <vt:lpstr>Contexto</vt:lpstr>
      <vt:lpstr>4500</vt:lpstr>
      <vt:lpstr>Hitos históricos</vt:lpstr>
      <vt:lpstr>02</vt:lpstr>
      <vt:lpstr>Objetivo</vt:lpstr>
      <vt:lpstr>03</vt:lpstr>
      <vt:lpstr>Modelos que probaremos</vt:lpstr>
      <vt:lpstr>04</vt:lpstr>
      <vt:lpstr>DATASETS</vt:lpstr>
      <vt:lpstr>Limpieza y transformación</vt:lpstr>
      <vt:lpstr>EDA INICIAL WATER QUALITY </vt:lpstr>
      <vt:lpstr>EDA INICIAL WATER POTABILIDAD </vt:lpstr>
      <vt:lpstr>05</vt:lpstr>
      <vt:lpstr>Feature engineering</vt:lpstr>
      <vt:lpstr>06</vt:lpstr>
      <vt:lpstr>Presentación de PowerPoint</vt:lpstr>
      <vt:lpstr>Modelos contra target desbalanceados</vt:lpstr>
      <vt:lpstr>Modelos tras oversamplear</vt:lpstr>
      <vt:lpstr>07</vt:lpstr>
      <vt:lpstr>ELEGIMOS RECALL Y CLASSIFICATION REPORT por encima de accuracy</vt:lpstr>
      <vt:lpstr>Métricas en modelos desbalanceados</vt:lpstr>
      <vt:lpstr>Accuracy vs recall</vt:lpstr>
      <vt:lpstr>CONFUSION MATRIX ANTES DEL RESAMPLEO</vt:lpstr>
      <vt:lpstr>Métricas en modelos resampleados</vt:lpstr>
      <vt:lpstr>CONFUSION MATRIX TRAS DEL RESAMPLEO</vt:lpstr>
      <vt:lpstr>IMPORTANCIA DE LAS FEATURES</vt:lpstr>
      <vt:lpstr>08</vt:lpstr>
      <vt:lpstr>Hiperparametrización de modelos</vt:lpstr>
      <vt:lpstr>09</vt:lpstr>
      <vt:lpstr>ANALISIS DEL MODELO SUPERVISADO DE CALIDAD</vt:lpstr>
      <vt:lpstr>10</vt:lpstr>
      <vt:lpstr>NUEVAS LINEAS DE ESTUDIO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MODELANDO LA PUREZA, ANÁLISIS DE LA CALIDAD DEL AGUA CON MACHINE LEARNING</dc:title>
  <cp:lastModifiedBy>Cristina</cp:lastModifiedBy>
  <cp:revision>53</cp:revision>
  <dcterms:modified xsi:type="dcterms:W3CDTF">2024-03-04T18:17:01Z</dcterms:modified>
</cp:coreProperties>
</file>